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Lst>
  <p:notesMasterIdLst>
    <p:notesMasterId r:id="rId89"/>
  </p:notesMasterIdLst>
  <p:handoutMasterIdLst>
    <p:handoutMasterId r:id="rId90"/>
  </p:handoutMasterIdLst>
  <p:sldIdLst>
    <p:sldId id="346" r:id="rId2"/>
    <p:sldId id="316" r:id="rId3"/>
    <p:sldId id="317" r:id="rId4"/>
    <p:sldId id="270" r:id="rId5"/>
    <p:sldId id="318" r:id="rId6"/>
    <p:sldId id="336" r:id="rId7"/>
    <p:sldId id="337" r:id="rId8"/>
    <p:sldId id="338" r:id="rId9"/>
    <p:sldId id="339" r:id="rId10"/>
    <p:sldId id="340" r:id="rId11"/>
    <p:sldId id="319" r:id="rId12"/>
    <p:sldId id="277" r:id="rId13"/>
    <p:sldId id="320" r:id="rId14"/>
    <p:sldId id="321" r:id="rId15"/>
    <p:sldId id="322" r:id="rId16"/>
    <p:sldId id="323" r:id="rId17"/>
    <p:sldId id="324" r:id="rId18"/>
    <p:sldId id="325" r:id="rId19"/>
    <p:sldId id="341" r:id="rId20"/>
    <p:sldId id="342" r:id="rId21"/>
    <p:sldId id="343" r:id="rId22"/>
    <p:sldId id="344" r:id="rId23"/>
    <p:sldId id="326" r:id="rId24"/>
    <p:sldId id="327" r:id="rId25"/>
    <p:sldId id="328" r:id="rId26"/>
    <p:sldId id="329" r:id="rId27"/>
    <p:sldId id="330" r:id="rId28"/>
    <p:sldId id="287" r:id="rId29"/>
    <p:sldId id="332" r:id="rId30"/>
    <p:sldId id="278" r:id="rId31"/>
    <p:sldId id="333" r:id="rId32"/>
    <p:sldId id="279" r:id="rId33"/>
    <p:sldId id="334" r:id="rId34"/>
    <p:sldId id="335" r:id="rId35"/>
    <p:sldId id="289" r:id="rId36"/>
    <p:sldId id="290" r:id="rId37"/>
    <p:sldId id="291" r:id="rId38"/>
    <p:sldId id="292" r:id="rId39"/>
    <p:sldId id="293" r:id="rId40"/>
    <p:sldId id="294" r:id="rId41"/>
    <p:sldId id="296" r:id="rId42"/>
    <p:sldId id="297" r:id="rId43"/>
    <p:sldId id="295" r:id="rId44"/>
    <p:sldId id="298" r:id="rId45"/>
    <p:sldId id="299" r:id="rId46"/>
    <p:sldId id="300" r:id="rId47"/>
    <p:sldId id="275" r:id="rId48"/>
    <p:sldId id="301" r:id="rId49"/>
    <p:sldId id="302" r:id="rId50"/>
    <p:sldId id="303" r:id="rId51"/>
    <p:sldId id="305" r:id="rId52"/>
    <p:sldId id="304" r:id="rId53"/>
    <p:sldId id="306" r:id="rId54"/>
    <p:sldId id="307" r:id="rId55"/>
    <p:sldId id="308" r:id="rId56"/>
    <p:sldId id="309" r:id="rId57"/>
    <p:sldId id="310" r:id="rId58"/>
    <p:sldId id="311" r:id="rId59"/>
    <p:sldId id="312" r:id="rId60"/>
    <p:sldId id="276" r:id="rId61"/>
    <p:sldId id="313" r:id="rId62"/>
    <p:sldId id="390" r:id="rId63"/>
    <p:sldId id="391" r:id="rId64"/>
    <p:sldId id="393" r:id="rId65"/>
    <p:sldId id="394" r:id="rId66"/>
    <p:sldId id="392" r:id="rId67"/>
    <p:sldId id="395" r:id="rId68"/>
    <p:sldId id="396" r:id="rId69"/>
    <p:sldId id="397" r:id="rId70"/>
    <p:sldId id="398" r:id="rId71"/>
    <p:sldId id="399" r:id="rId72"/>
    <p:sldId id="400" r:id="rId73"/>
    <p:sldId id="401" r:id="rId74"/>
    <p:sldId id="402" r:id="rId75"/>
    <p:sldId id="403" r:id="rId76"/>
    <p:sldId id="405" r:id="rId77"/>
    <p:sldId id="404" r:id="rId78"/>
    <p:sldId id="406" r:id="rId79"/>
    <p:sldId id="407" r:id="rId80"/>
    <p:sldId id="314" r:id="rId81"/>
    <p:sldId id="315" r:id="rId82"/>
    <p:sldId id="347" r:id="rId83"/>
    <p:sldId id="348" r:id="rId84"/>
    <p:sldId id="349" r:id="rId85"/>
    <p:sldId id="408" r:id="rId86"/>
    <p:sldId id="410" r:id="rId87"/>
    <p:sldId id="409" r:id="rId88"/>
  </p:sldIdLst>
  <p:sldSz cx="9144000" cy="6858000" type="screen4x3"/>
  <p:notesSz cx="7099300" cy="10234613"/>
  <p:defaultTextStyle>
    <a:defPPr>
      <a:defRPr lang="en-US"/>
    </a:defPPr>
    <a:lvl1pPr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1pPr>
    <a:lvl2pPr marL="457200"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2pPr>
    <a:lvl3pPr marL="914400"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5pPr>
    <a:lvl6pPr marL="2286000" algn="l" defTabSz="914400" rtl="0" eaLnBrk="1" latinLnBrk="0" hangingPunct="1">
      <a:defRPr sz="3200" kern="1200">
        <a:solidFill>
          <a:schemeClr val="tx1"/>
        </a:solidFill>
        <a:latin typeface="Arial Black" panose="020B0A04020102020204" pitchFamily="34" charset="0"/>
        <a:ea typeface="+mn-ea"/>
        <a:cs typeface="+mn-cs"/>
      </a:defRPr>
    </a:lvl6pPr>
    <a:lvl7pPr marL="2743200" algn="l" defTabSz="914400" rtl="0" eaLnBrk="1" latinLnBrk="0" hangingPunct="1">
      <a:defRPr sz="3200" kern="1200">
        <a:solidFill>
          <a:schemeClr val="tx1"/>
        </a:solidFill>
        <a:latin typeface="Arial Black" panose="020B0A04020102020204" pitchFamily="34" charset="0"/>
        <a:ea typeface="+mn-ea"/>
        <a:cs typeface="+mn-cs"/>
      </a:defRPr>
    </a:lvl7pPr>
    <a:lvl8pPr marL="3200400" algn="l" defTabSz="914400" rtl="0" eaLnBrk="1" latinLnBrk="0" hangingPunct="1">
      <a:defRPr sz="3200" kern="1200">
        <a:solidFill>
          <a:schemeClr val="tx1"/>
        </a:solidFill>
        <a:latin typeface="Arial Black" panose="020B0A04020102020204" pitchFamily="34" charset="0"/>
        <a:ea typeface="+mn-ea"/>
        <a:cs typeface="+mn-cs"/>
      </a:defRPr>
    </a:lvl8pPr>
    <a:lvl9pPr marL="3657600" algn="l" defTabSz="914400" rtl="0" eaLnBrk="1" latinLnBrk="0" hangingPunct="1">
      <a:defRPr sz="3200" kern="120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3399"/>
    <a:srgbClr val="3399FF"/>
    <a:srgbClr val="000099"/>
    <a:srgbClr val="808080"/>
    <a:srgbClr val="5F5F5F"/>
    <a:srgbClr val="00006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94686" autoAdjust="0"/>
  </p:normalViewPr>
  <p:slideViewPr>
    <p:cSldViewPr>
      <p:cViewPr varScale="1">
        <p:scale>
          <a:sx n="138" d="100"/>
          <a:sy n="138" d="100"/>
        </p:scale>
        <p:origin x="756" y="1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18"/>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61F010-F539-4C4D-96B9-6A5112A8196C}" type="doc">
      <dgm:prSet loTypeId="urn:microsoft.com/office/officeart/2005/8/layout/arrow2" loCatId="process" qsTypeId="urn:microsoft.com/office/officeart/2005/8/quickstyle/3d1" qsCatId="3D" csTypeId="urn:microsoft.com/office/officeart/2005/8/colors/accent1_2" csCatId="accent1" phldr="1"/>
      <dgm:spPr/>
    </dgm:pt>
    <dgm:pt modelId="{FBB47417-D850-4712-9E95-0DB88DCDED4C}">
      <dgm:prSet phldrT="[文本]" custT="1"/>
      <dgm:spPr/>
      <dgm:t>
        <a:bodyPr/>
        <a:lstStyle/>
        <a:p>
          <a:pPr algn="ctr"/>
          <a:r>
            <a:rPr lang="en-US" altLang="zh-CN" sz="2000" b="1" dirty="0">
              <a:latin typeface="+mn-lt"/>
              <a:ea typeface="+mn-ea"/>
            </a:rPr>
            <a:t>Single Core (1971)</a:t>
          </a:r>
          <a:endParaRPr lang="zh-CN" altLang="en-US" sz="2000" b="1" dirty="0">
            <a:latin typeface="+mn-lt"/>
            <a:ea typeface="+mn-ea"/>
          </a:endParaRPr>
        </a:p>
      </dgm:t>
    </dgm:pt>
    <dgm:pt modelId="{034BFC13-62AA-4FF8-B908-F18FDE0FC4D1}" type="parTrans" cxnId="{E24C3F12-1291-4F4A-B919-75971BDEBFA6}">
      <dgm:prSet/>
      <dgm:spPr/>
      <dgm:t>
        <a:bodyPr/>
        <a:lstStyle/>
        <a:p>
          <a:endParaRPr lang="zh-CN" altLang="en-US"/>
        </a:p>
      </dgm:t>
    </dgm:pt>
    <dgm:pt modelId="{1E6995CC-148B-46FB-9E41-16DB981C2886}" type="sibTrans" cxnId="{E24C3F12-1291-4F4A-B919-75971BDEBFA6}">
      <dgm:prSet/>
      <dgm:spPr/>
      <dgm:t>
        <a:bodyPr/>
        <a:lstStyle/>
        <a:p>
          <a:endParaRPr lang="zh-CN" altLang="en-US"/>
        </a:p>
      </dgm:t>
    </dgm:pt>
    <dgm:pt modelId="{4616C63B-BAD1-4E0F-A73E-CB2A33F9103D}">
      <dgm:prSet phldrT="[文本]" custT="1"/>
      <dgm:spPr/>
      <dgm:t>
        <a:bodyPr/>
        <a:lstStyle/>
        <a:p>
          <a:pPr algn="ctr"/>
          <a:r>
            <a:rPr lang="en-US" altLang="zh-CN" sz="2000" b="1" dirty="0">
              <a:latin typeface="+mn-lt"/>
              <a:ea typeface="+mn-ea"/>
            </a:rPr>
            <a:t>Multi/Many Core (2006)</a:t>
          </a:r>
          <a:endParaRPr lang="zh-CN" altLang="en-US" sz="2000" b="1" dirty="0">
            <a:latin typeface="+mn-lt"/>
            <a:ea typeface="+mn-ea"/>
          </a:endParaRPr>
        </a:p>
      </dgm:t>
    </dgm:pt>
    <dgm:pt modelId="{6DA5F2C1-EAD1-4295-8949-8DB5700D32D1}" type="parTrans" cxnId="{A6B41F58-A11B-44C1-92DA-6104C2EBE582}">
      <dgm:prSet/>
      <dgm:spPr/>
      <dgm:t>
        <a:bodyPr/>
        <a:lstStyle/>
        <a:p>
          <a:endParaRPr lang="zh-CN" altLang="en-US"/>
        </a:p>
      </dgm:t>
    </dgm:pt>
    <dgm:pt modelId="{950543F3-3D3D-48A2-B711-0340AE67525E}" type="sibTrans" cxnId="{A6B41F58-A11B-44C1-92DA-6104C2EBE582}">
      <dgm:prSet/>
      <dgm:spPr/>
      <dgm:t>
        <a:bodyPr/>
        <a:lstStyle/>
        <a:p>
          <a:endParaRPr lang="zh-CN" altLang="en-US"/>
        </a:p>
      </dgm:t>
    </dgm:pt>
    <dgm:pt modelId="{F241DAC2-6A97-49B9-A25E-ED03F1FCF45E}">
      <dgm:prSet phldrT="[文本]" custT="1"/>
      <dgm:spPr/>
      <dgm:t>
        <a:bodyPr/>
        <a:lstStyle/>
        <a:p>
          <a:pPr algn="ctr"/>
          <a:r>
            <a:rPr lang="en-US" altLang="zh-CN" sz="2000" b="1" dirty="0">
              <a:latin typeface="+mn-lt"/>
              <a:ea typeface="+mn-ea"/>
            </a:rPr>
            <a:t>Analytical Engine (1871)</a:t>
          </a:r>
          <a:endParaRPr lang="zh-CN" altLang="en-US" sz="2000" b="1" dirty="0">
            <a:latin typeface="+mn-lt"/>
            <a:ea typeface="+mn-ea"/>
          </a:endParaRPr>
        </a:p>
      </dgm:t>
    </dgm:pt>
    <dgm:pt modelId="{F79BDED3-F828-4DBE-BB85-D6B90A3304F3}" type="parTrans" cxnId="{77180B67-B2F8-4DAA-AD32-7AED365B3DF7}">
      <dgm:prSet/>
      <dgm:spPr/>
      <dgm:t>
        <a:bodyPr/>
        <a:lstStyle/>
        <a:p>
          <a:endParaRPr lang="zh-CN" altLang="en-US"/>
        </a:p>
      </dgm:t>
    </dgm:pt>
    <dgm:pt modelId="{C4A52309-5663-4B73-AB86-A4C5ED4C3F1C}" type="sibTrans" cxnId="{77180B67-B2F8-4DAA-AD32-7AED365B3DF7}">
      <dgm:prSet/>
      <dgm:spPr/>
      <dgm:t>
        <a:bodyPr/>
        <a:lstStyle/>
        <a:p>
          <a:endParaRPr lang="zh-CN" altLang="en-US"/>
        </a:p>
      </dgm:t>
    </dgm:pt>
    <dgm:pt modelId="{929A1A3F-BC34-4854-8497-2D62BBE53829}" type="pres">
      <dgm:prSet presAssocID="{C861F010-F539-4C4D-96B9-6A5112A8196C}" presName="arrowDiagram" presStyleCnt="0">
        <dgm:presLayoutVars>
          <dgm:chMax val="5"/>
          <dgm:dir/>
          <dgm:resizeHandles val="exact"/>
        </dgm:presLayoutVars>
      </dgm:prSet>
      <dgm:spPr/>
    </dgm:pt>
    <dgm:pt modelId="{FE6D448B-2505-4000-85F3-8A317F5257E6}" type="pres">
      <dgm:prSet presAssocID="{C861F010-F539-4C4D-96B9-6A5112A8196C}" presName="arrow" presStyleLbl="bgShp" presStyleIdx="0" presStyleCnt="1" custScaleX="135522" custScaleY="64198" custLinFactNeighborX="-1003" custLinFactNeighborY="-3586"/>
      <dgm:spPr/>
    </dgm:pt>
    <dgm:pt modelId="{E16A2DE6-5B0B-4795-AA96-47BF0A331129}" type="pres">
      <dgm:prSet presAssocID="{C861F010-F539-4C4D-96B9-6A5112A8196C}" presName="arrowDiagram3" presStyleCnt="0"/>
      <dgm:spPr/>
    </dgm:pt>
    <dgm:pt modelId="{9A78D185-723D-4089-86F5-420921C2502D}" type="pres">
      <dgm:prSet presAssocID="{F241DAC2-6A97-49B9-A25E-ED03F1FCF45E}" presName="bullet3a" presStyleLbl="node1" presStyleIdx="0" presStyleCnt="3" custLinFactX="-377131" custLinFactY="-46617" custLinFactNeighborX="-400000" custLinFactNeighborY="-100000"/>
      <dgm:spPr/>
    </dgm:pt>
    <dgm:pt modelId="{8510428C-DE47-403D-8BDC-F4E9A2F8935E}" type="pres">
      <dgm:prSet presAssocID="{F241DAC2-6A97-49B9-A25E-ED03F1FCF45E}" presName="textBox3a" presStyleLbl="revTx" presStyleIdx="0" presStyleCnt="3" custScaleX="166835" custScaleY="59414" custLinFactX="-3441" custLinFactNeighborX="-100000" custLinFactNeighborY="-27130">
        <dgm:presLayoutVars>
          <dgm:bulletEnabled val="1"/>
        </dgm:presLayoutVars>
      </dgm:prSet>
      <dgm:spPr/>
    </dgm:pt>
    <dgm:pt modelId="{7321F69B-CB87-497C-B773-F2D6540D3E70}" type="pres">
      <dgm:prSet presAssocID="{FBB47417-D850-4712-9E95-0DB88DCDED4C}" presName="bullet3b" presStyleLbl="node1" presStyleIdx="1" presStyleCnt="3" custLinFactX="-100000" custLinFactNeighborX="-193740" custLinFactNeighborY="24870"/>
      <dgm:spPr/>
    </dgm:pt>
    <dgm:pt modelId="{8E9B6267-D121-48E7-A908-ECDA07313327}" type="pres">
      <dgm:prSet presAssocID="{FBB47417-D850-4712-9E95-0DB88DCDED4C}" presName="textBox3b" presStyleLbl="revTx" presStyleIdx="1" presStyleCnt="3" custScaleX="136994" custScaleY="32853" custLinFactNeighborX="-78996" custLinFactNeighborY="-19342">
        <dgm:presLayoutVars>
          <dgm:bulletEnabled val="1"/>
        </dgm:presLayoutVars>
      </dgm:prSet>
      <dgm:spPr/>
    </dgm:pt>
    <dgm:pt modelId="{6EEE4024-BD7A-4292-B445-33583CF788F0}" type="pres">
      <dgm:prSet presAssocID="{4616C63B-BAD1-4E0F-A73E-CB2A33F9103D}" presName="bullet3c" presStyleLbl="node1" presStyleIdx="2" presStyleCnt="3" custScaleX="74205" custScaleY="72646" custLinFactX="-87854" custLinFactNeighborX="-100000" custLinFactNeighborY="82626"/>
      <dgm:spPr/>
    </dgm:pt>
    <dgm:pt modelId="{973199DC-146F-4EF8-9197-AA1AF02A1FFF}" type="pres">
      <dgm:prSet presAssocID="{4616C63B-BAD1-4E0F-A73E-CB2A33F9103D}" presName="textBox3c" presStyleLbl="revTx" presStyleIdx="2" presStyleCnt="3" custScaleX="164950" custScaleY="30024" custLinFactNeighborX="-28451" custLinFactNeighborY="-31367">
        <dgm:presLayoutVars>
          <dgm:bulletEnabled val="1"/>
        </dgm:presLayoutVars>
      </dgm:prSet>
      <dgm:spPr/>
    </dgm:pt>
  </dgm:ptLst>
  <dgm:cxnLst>
    <dgm:cxn modelId="{3368960B-442A-46DD-BBAD-1EC4B6CA32C6}" type="presOf" srcId="{F241DAC2-6A97-49B9-A25E-ED03F1FCF45E}" destId="{8510428C-DE47-403D-8BDC-F4E9A2F8935E}" srcOrd="0" destOrd="0" presId="urn:microsoft.com/office/officeart/2005/8/layout/arrow2"/>
    <dgm:cxn modelId="{E24C3F12-1291-4F4A-B919-75971BDEBFA6}" srcId="{C861F010-F539-4C4D-96B9-6A5112A8196C}" destId="{FBB47417-D850-4712-9E95-0DB88DCDED4C}" srcOrd="1" destOrd="0" parTransId="{034BFC13-62AA-4FF8-B908-F18FDE0FC4D1}" sibTransId="{1E6995CC-148B-46FB-9E41-16DB981C2886}"/>
    <dgm:cxn modelId="{DE6D7513-75C6-4200-9EA7-D3B2FBB36D98}" type="presOf" srcId="{C861F010-F539-4C4D-96B9-6A5112A8196C}" destId="{929A1A3F-BC34-4854-8497-2D62BBE53829}" srcOrd="0" destOrd="0" presId="urn:microsoft.com/office/officeart/2005/8/layout/arrow2"/>
    <dgm:cxn modelId="{77180B67-B2F8-4DAA-AD32-7AED365B3DF7}" srcId="{C861F010-F539-4C4D-96B9-6A5112A8196C}" destId="{F241DAC2-6A97-49B9-A25E-ED03F1FCF45E}" srcOrd="0" destOrd="0" parTransId="{F79BDED3-F828-4DBE-BB85-D6B90A3304F3}" sibTransId="{C4A52309-5663-4B73-AB86-A4C5ED4C3F1C}"/>
    <dgm:cxn modelId="{E164EA4C-0CB7-43A9-90D1-6EB3E37BDBDF}" type="presOf" srcId="{4616C63B-BAD1-4E0F-A73E-CB2A33F9103D}" destId="{973199DC-146F-4EF8-9197-AA1AF02A1FFF}" srcOrd="0" destOrd="0" presId="urn:microsoft.com/office/officeart/2005/8/layout/arrow2"/>
    <dgm:cxn modelId="{A6B41F58-A11B-44C1-92DA-6104C2EBE582}" srcId="{C861F010-F539-4C4D-96B9-6A5112A8196C}" destId="{4616C63B-BAD1-4E0F-A73E-CB2A33F9103D}" srcOrd="2" destOrd="0" parTransId="{6DA5F2C1-EAD1-4295-8949-8DB5700D32D1}" sibTransId="{950543F3-3D3D-48A2-B711-0340AE67525E}"/>
    <dgm:cxn modelId="{F90200C6-3439-4D1E-AB97-5D4352C5707A}" type="presOf" srcId="{FBB47417-D850-4712-9E95-0DB88DCDED4C}" destId="{8E9B6267-D121-48E7-A908-ECDA07313327}" srcOrd="0" destOrd="0" presId="urn:microsoft.com/office/officeart/2005/8/layout/arrow2"/>
    <dgm:cxn modelId="{98462A70-0309-478F-A80B-23A195AFD105}" type="presParOf" srcId="{929A1A3F-BC34-4854-8497-2D62BBE53829}" destId="{FE6D448B-2505-4000-85F3-8A317F5257E6}" srcOrd="0" destOrd="0" presId="urn:microsoft.com/office/officeart/2005/8/layout/arrow2"/>
    <dgm:cxn modelId="{73C92963-9A54-4455-B16E-34AB0303165E}" type="presParOf" srcId="{929A1A3F-BC34-4854-8497-2D62BBE53829}" destId="{E16A2DE6-5B0B-4795-AA96-47BF0A331129}" srcOrd="1" destOrd="0" presId="urn:microsoft.com/office/officeart/2005/8/layout/arrow2"/>
    <dgm:cxn modelId="{F3DA4111-53BC-485C-B639-D8F158F28ABA}" type="presParOf" srcId="{E16A2DE6-5B0B-4795-AA96-47BF0A331129}" destId="{9A78D185-723D-4089-86F5-420921C2502D}" srcOrd="0" destOrd="0" presId="urn:microsoft.com/office/officeart/2005/8/layout/arrow2"/>
    <dgm:cxn modelId="{873CEF83-28B0-41E3-82E7-E26336F8FD51}" type="presParOf" srcId="{E16A2DE6-5B0B-4795-AA96-47BF0A331129}" destId="{8510428C-DE47-403D-8BDC-F4E9A2F8935E}" srcOrd="1" destOrd="0" presId="urn:microsoft.com/office/officeart/2005/8/layout/arrow2"/>
    <dgm:cxn modelId="{E4E62AE1-49D4-4BEC-9F6A-D45401B9B96C}" type="presParOf" srcId="{E16A2DE6-5B0B-4795-AA96-47BF0A331129}" destId="{7321F69B-CB87-497C-B773-F2D6540D3E70}" srcOrd="2" destOrd="0" presId="urn:microsoft.com/office/officeart/2005/8/layout/arrow2"/>
    <dgm:cxn modelId="{3787F1EA-FEB0-4BE7-BA83-4FADB61E8A54}" type="presParOf" srcId="{E16A2DE6-5B0B-4795-AA96-47BF0A331129}" destId="{8E9B6267-D121-48E7-A908-ECDA07313327}" srcOrd="3" destOrd="0" presId="urn:microsoft.com/office/officeart/2005/8/layout/arrow2"/>
    <dgm:cxn modelId="{DB4E7B74-6830-483B-92A7-38B732061840}" type="presParOf" srcId="{E16A2DE6-5B0B-4795-AA96-47BF0A331129}" destId="{6EEE4024-BD7A-4292-B445-33583CF788F0}" srcOrd="4" destOrd="0" presId="urn:microsoft.com/office/officeart/2005/8/layout/arrow2"/>
    <dgm:cxn modelId="{41719637-4617-4073-9719-4FDB0E3FD658}" type="presParOf" srcId="{E16A2DE6-5B0B-4795-AA96-47BF0A331129}" destId="{973199DC-146F-4EF8-9197-AA1AF02A1FFF}" srcOrd="5" destOrd="0" presId="urn:microsoft.com/office/officeart/2005/8/layout/arrow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D448B-2505-4000-85F3-8A317F5257E6}">
      <dsp:nvSpPr>
        <dsp:cNvPr id="0" name=""/>
        <dsp:cNvSpPr/>
      </dsp:nvSpPr>
      <dsp:spPr>
        <a:xfrm>
          <a:off x="132318" y="278385"/>
          <a:ext cx="7275519" cy="2154049"/>
        </a:xfrm>
        <a:prstGeom prst="swooshArrow">
          <a:avLst>
            <a:gd name="adj1" fmla="val 25000"/>
            <a:gd name="adj2" fmla="val 25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9A78D185-723D-4089-86F5-420921C2502D}">
      <dsp:nvSpPr>
        <dsp:cNvPr id="0" name=""/>
        <dsp:cNvSpPr/>
      </dsp:nvSpPr>
      <dsp:spPr>
        <a:xfrm>
          <a:off x="736738" y="1909264"/>
          <a:ext cx="139581" cy="13958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510428C-DE47-403D-8BDC-F4E9A2F8935E}">
      <dsp:nvSpPr>
        <dsp:cNvPr id="0" name=""/>
        <dsp:cNvSpPr/>
      </dsp:nvSpPr>
      <dsp:spPr>
        <a:xfrm>
          <a:off x="179345" y="2117407"/>
          <a:ext cx="2086879" cy="57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961" tIns="0" rIns="0" bIns="0" numCol="1" spcCol="1270" anchor="t" anchorCtr="0">
          <a:noAutofit/>
        </a:bodyPr>
        <a:lstStyle/>
        <a:p>
          <a:pPr marL="0" lvl="0" indent="0" algn="ctr" defTabSz="889000">
            <a:lnSpc>
              <a:spcPct val="90000"/>
            </a:lnSpc>
            <a:spcBef>
              <a:spcPct val="0"/>
            </a:spcBef>
            <a:spcAft>
              <a:spcPct val="35000"/>
            </a:spcAft>
            <a:buNone/>
          </a:pPr>
          <a:r>
            <a:rPr lang="en-US" altLang="zh-CN" sz="2000" b="1" kern="1200" dirty="0">
              <a:latin typeface="+mn-lt"/>
              <a:ea typeface="+mn-ea"/>
            </a:rPr>
            <a:t>Analytical Engine (1871)</a:t>
          </a:r>
          <a:endParaRPr lang="zh-CN" altLang="en-US" sz="2000" b="1" kern="1200" dirty="0">
            <a:latin typeface="+mn-lt"/>
            <a:ea typeface="+mn-ea"/>
          </a:endParaRPr>
        </a:p>
      </dsp:txBody>
      <dsp:txXfrm>
        <a:off x="179345" y="2117407"/>
        <a:ext cx="2086879" cy="576130"/>
      </dsp:txXfrm>
    </dsp:sp>
    <dsp:sp modelId="{7321F69B-CB87-497C-B773-F2D6540D3E70}">
      <dsp:nvSpPr>
        <dsp:cNvPr id="0" name=""/>
        <dsp:cNvSpPr/>
      </dsp:nvSpPr>
      <dsp:spPr>
        <a:xfrm>
          <a:off x="2312377" y="1264690"/>
          <a:ext cx="252320" cy="25232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E9B6267-D121-48E7-A908-ECDA07313327}">
      <dsp:nvSpPr>
        <dsp:cNvPr id="0" name=""/>
        <dsp:cNvSpPr/>
      </dsp:nvSpPr>
      <dsp:spPr>
        <a:xfrm>
          <a:off x="1923560" y="1587865"/>
          <a:ext cx="1765090" cy="59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9" tIns="0" rIns="0" bIns="0" numCol="1" spcCol="1270" anchor="t" anchorCtr="0">
          <a:noAutofit/>
        </a:bodyPr>
        <a:lstStyle/>
        <a:p>
          <a:pPr marL="0" lvl="0" indent="0" algn="ctr" defTabSz="889000">
            <a:lnSpc>
              <a:spcPct val="90000"/>
            </a:lnSpc>
            <a:spcBef>
              <a:spcPct val="0"/>
            </a:spcBef>
            <a:spcAft>
              <a:spcPct val="35000"/>
            </a:spcAft>
            <a:buNone/>
          </a:pPr>
          <a:r>
            <a:rPr lang="en-US" altLang="zh-CN" sz="2000" b="1" kern="1200" dirty="0">
              <a:latin typeface="+mn-lt"/>
              <a:ea typeface="+mn-ea"/>
            </a:rPr>
            <a:t>Single Core (1971)</a:t>
          </a:r>
          <a:endParaRPr lang="zh-CN" altLang="en-US" sz="2000" b="1" kern="1200" dirty="0">
            <a:latin typeface="+mn-lt"/>
            <a:ea typeface="+mn-ea"/>
          </a:endParaRPr>
        </a:p>
      </dsp:txBody>
      <dsp:txXfrm>
        <a:off x="1923560" y="1587865"/>
        <a:ext cx="1765090" cy="599664"/>
      </dsp:txXfrm>
    </dsp:sp>
    <dsp:sp modelId="{6EEE4024-BD7A-4292-B445-33583CF788F0}">
      <dsp:nvSpPr>
        <dsp:cNvPr id="0" name=""/>
        <dsp:cNvSpPr/>
      </dsp:nvSpPr>
      <dsp:spPr>
        <a:xfrm>
          <a:off x="3924735" y="983020"/>
          <a:ext cx="258940" cy="25350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73199DC-146F-4EF8-9197-AA1AF02A1FFF}">
      <dsp:nvSpPr>
        <dsp:cNvPr id="0" name=""/>
        <dsp:cNvSpPr/>
      </dsp:nvSpPr>
      <dsp:spPr>
        <a:xfrm>
          <a:off x="3924732" y="905884"/>
          <a:ext cx="2125287" cy="70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03" tIns="0" rIns="0" bIns="0" numCol="1" spcCol="1270" anchor="t" anchorCtr="0">
          <a:noAutofit/>
        </a:bodyPr>
        <a:lstStyle/>
        <a:p>
          <a:pPr marL="0" lvl="0" indent="0" algn="ctr" defTabSz="889000">
            <a:lnSpc>
              <a:spcPct val="90000"/>
            </a:lnSpc>
            <a:spcBef>
              <a:spcPct val="0"/>
            </a:spcBef>
            <a:spcAft>
              <a:spcPct val="35000"/>
            </a:spcAft>
            <a:buNone/>
          </a:pPr>
          <a:r>
            <a:rPr lang="en-US" altLang="zh-CN" sz="2000" b="1" kern="1200" dirty="0">
              <a:latin typeface="+mn-lt"/>
              <a:ea typeface="+mn-ea"/>
            </a:rPr>
            <a:t>Multi/Many Core (2006)</a:t>
          </a:r>
          <a:endParaRPr lang="zh-CN" altLang="en-US" sz="2000" b="1" kern="1200" dirty="0">
            <a:latin typeface="+mn-lt"/>
            <a:ea typeface="+mn-ea"/>
          </a:endParaRPr>
        </a:p>
      </dsp:txBody>
      <dsp:txXfrm>
        <a:off x="3924732" y="905884"/>
        <a:ext cx="2125287" cy="70014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2F9CF17-2B22-4F64-9858-94FB57BBEE91}"/>
              </a:ext>
            </a:extLst>
          </p:cNvPr>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pPr>
              <a:defRPr/>
            </a:pPr>
            <a:r>
              <a:rPr lang="en-US"/>
              <a:t>The University of Adelaide, School of Computer Science</a:t>
            </a:r>
          </a:p>
        </p:txBody>
      </p:sp>
      <p:sp>
        <p:nvSpPr>
          <p:cNvPr id="6147" name="Rectangle 3">
            <a:extLst>
              <a:ext uri="{FF2B5EF4-FFF2-40B4-BE49-F238E27FC236}">
                <a16:creationId xmlns:a16="http://schemas.microsoft.com/office/drawing/2014/main" id="{68E2B1F1-18FD-4519-A0EF-16344483A312}"/>
              </a:ext>
            </a:extLst>
          </p:cNvPr>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8" charset="0"/>
              </a:defRPr>
            </a:lvl1pPr>
          </a:lstStyle>
          <a:p>
            <a:pPr>
              <a:defRPr/>
            </a:pPr>
            <a:fld id="{C74AF80D-8CD2-4334-B585-C46D784FEB46}" type="datetime3">
              <a:rPr lang="en-US" altLang="zh-CN"/>
              <a:pPr>
                <a:defRPr/>
              </a:pPr>
              <a:t>22 February 2022</a:t>
            </a:fld>
            <a:endParaRPr lang="en-US" altLang="zh-CN"/>
          </a:p>
        </p:txBody>
      </p:sp>
      <p:sp>
        <p:nvSpPr>
          <p:cNvPr id="6148" name="Rectangle 4">
            <a:extLst>
              <a:ext uri="{FF2B5EF4-FFF2-40B4-BE49-F238E27FC236}">
                <a16:creationId xmlns:a16="http://schemas.microsoft.com/office/drawing/2014/main" id="{83A6A91E-9255-47B8-B4B1-F4A6A543F69E}"/>
              </a:ext>
            </a:extLst>
          </p:cNvPr>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pPr>
              <a:defRPr/>
            </a:pPr>
            <a:r>
              <a:rPr lang="en-US"/>
              <a:t>Chapter 2 — Instructions: Language of the Computer</a:t>
            </a:r>
          </a:p>
        </p:txBody>
      </p:sp>
      <p:sp>
        <p:nvSpPr>
          <p:cNvPr id="6149" name="Rectangle 5">
            <a:extLst>
              <a:ext uri="{FF2B5EF4-FFF2-40B4-BE49-F238E27FC236}">
                <a16:creationId xmlns:a16="http://schemas.microsoft.com/office/drawing/2014/main" id="{79231A91-AE66-40FB-9C0E-43F9A06EE1B3}"/>
              </a:ext>
            </a:extLst>
          </p:cNvPr>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fld id="{0E29D7E5-ED14-4418-9D5B-8C57C71B1A18}"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E10E75F-64D9-4E03-BC8A-1930E24BFEE7}"/>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pPr>
              <a:defRPr/>
            </a:pPr>
            <a:r>
              <a:rPr lang="en-US"/>
              <a:t>The University of Adelaide, School of Computer Science</a:t>
            </a:r>
          </a:p>
        </p:txBody>
      </p:sp>
      <p:sp>
        <p:nvSpPr>
          <p:cNvPr id="8195" name="Rectangle 3">
            <a:extLst>
              <a:ext uri="{FF2B5EF4-FFF2-40B4-BE49-F238E27FC236}">
                <a16:creationId xmlns:a16="http://schemas.microsoft.com/office/drawing/2014/main" id="{303451C9-A38E-4E81-8CAC-AD8A52CFE3B3}"/>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8" charset="0"/>
              </a:defRPr>
            </a:lvl1pPr>
          </a:lstStyle>
          <a:p>
            <a:pPr>
              <a:defRPr/>
            </a:pPr>
            <a:fld id="{8AE765D6-645A-4991-8680-96C83A4854E3}" type="datetime3">
              <a:rPr lang="en-US" altLang="zh-CN"/>
              <a:pPr>
                <a:defRPr/>
              </a:pPr>
              <a:t>22 February 2022</a:t>
            </a:fld>
            <a:endParaRPr lang="en-US" altLang="zh-CN"/>
          </a:p>
        </p:txBody>
      </p:sp>
      <p:sp>
        <p:nvSpPr>
          <p:cNvPr id="14340" name="Rectangle 4">
            <a:extLst>
              <a:ext uri="{FF2B5EF4-FFF2-40B4-BE49-F238E27FC236}">
                <a16:creationId xmlns:a16="http://schemas.microsoft.com/office/drawing/2014/main" id="{77D3F19E-DEF4-46FA-A9DA-7D91DB9CB1C8}"/>
              </a:ext>
            </a:extLst>
          </p:cNvPr>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FE4BC0B5-5633-429C-AF3C-CB740943D7A8}"/>
              </a:ext>
            </a:extLst>
          </p:cNvPr>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E3D9FCB9-111C-4652-8C36-360B3483C981}"/>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pPr>
              <a:defRPr/>
            </a:pPr>
            <a:r>
              <a:rPr lang="en-US"/>
              <a:t>Chapter 2 — Instructions: Language of the Computer</a:t>
            </a:r>
          </a:p>
        </p:txBody>
      </p:sp>
      <p:sp>
        <p:nvSpPr>
          <p:cNvPr id="8199" name="Rectangle 7">
            <a:extLst>
              <a:ext uri="{FF2B5EF4-FFF2-40B4-BE49-F238E27FC236}">
                <a16:creationId xmlns:a16="http://schemas.microsoft.com/office/drawing/2014/main" id="{9F4F8146-BD07-4519-A0FF-6DC69D84D8AA}"/>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fld id="{E5B946D8-1509-4F99-BD9C-9561F1FE83BB}" type="slidenum">
              <a:rPr lang="en-US" altLang="zh-CN"/>
              <a:pPr/>
              <a:t>‹#›</a:t>
            </a:fld>
            <a:endParaRPr lang="en-US" altLang="zh-CN"/>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2EF3CEC-7215-46BB-B3BE-A14BF183B89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zh-CN" sz="1300"/>
              <a:t>The University of Adelaide, School of Computer Science</a:t>
            </a:r>
          </a:p>
        </p:txBody>
      </p:sp>
      <p:sp>
        <p:nvSpPr>
          <p:cNvPr id="20483" name="Rectangle 3">
            <a:extLst>
              <a:ext uri="{FF2B5EF4-FFF2-40B4-BE49-F238E27FC236}">
                <a16:creationId xmlns:a16="http://schemas.microsoft.com/office/drawing/2014/main" id="{0A2E8F28-CEE5-4A4B-8252-65E02FC8A4A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94AD4B-CF65-4E52-8BB7-3B69BFD4FA68}" type="datetime3">
              <a:rPr lang="en-US" altLang="zh-CN" sz="1300" smtClean="0"/>
              <a:pPr>
                <a:spcBef>
                  <a:spcPct val="0"/>
                </a:spcBef>
              </a:pPr>
              <a:t>22 February 2022</a:t>
            </a:fld>
            <a:endParaRPr lang="en-US" altLang="zh-CN" sz="1300"/>
          </a:p>
        </p:txBody>
      </p:sp>
      <p:sp>
        <p:nvSpPr>
          <p:cNvPr id="20484" name="Rectangle 6">
            <a:extLst>
              <a:ext uri="{FF2B5EF4-FFF2-40B4-BE49-F238E27FC236}">
                <a16:creationId xmlns:a16="http://schemas.microsoft.com/office/drawing/2014/main" id="{7ABD2076-2D08-4F24-A697-B601ACBA687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zh-CN" sz="1300"/>
              <a:t>Chapter 2 — Instructions: Language of the Computer</a:t>
            </a:r>
          </a:p>
        </p:txBody>
      </p:sp>
      <p:sp>
        <p:nvSpPr>
          <p:cNvPr id="20485" name="Rectangle 7">
            <a:extLst>
              <a:ext uri="{FF2B5EF4-FFF2-40B4-BE49-F238E27FC236}">
                <a16:creationId xmlns:a16="http://schemas.microsoft.com/office/drawing/2014/main" id="{C15777CD-DE29-4E75-8918-40711BF88F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D715F34-0067-4B95-9109-375ECE283CFB}" type="slidenum">
              <a:rPr lang="en-US" altLang="zh-CN" sz="1300"/>
              <a:pPr>
                <a:spcBef>
                  <a:spcPct val="0"/>
                </a:spcBef>
              </a:pPr>
              <a:t>4</a:t>
            </a:fld>
            <a:endParaRPr lang="en-US" altLang="zh-CN" sz="1300"/>
          </a:p>
        </p:txBody>
      </p:sp>
      <p:sp>
        <p:nvSpPr>
          <p:cNvPr id="20486" name="Rectangle 2">
            <a:extLst>
              <a:ext uri="{FF2B5EF4-FFF2-40B4-BE49-F238E27FC236}">
                <a16:creationId xmlns:a16="http://schemas.microsoft.com/office/drawing/2014/main" id="{DB8F5E61-2A51-488C-B10F-9242AD45C561}"/>
              </a:ext>
            </a:extLst>
          </p:cNvPr>
          <p:cNvSpPr>
            <a:spLocks noGrp="1" noRot="1" noChangeAspect="1" noChangeArrowheads="1" noTextEdit="1"/>
          </p:cNvSpPr>
          <p:nvPr>
            <p:ph type="sldImg"/>
          </p:nvPr>
        </p:nvSpPr>
        <p:spPr>
          <a:ln/>
        </p:spPr>
      </p:sp>
      <p:sp>
        <p:nvSpPr>
          <p:cNvPr id="20487" name="Rectangle 3">
            <a:extLst>
              <a:ext uri="{FF2B5EF4-FFF2-40B4-BE49-F238E27FC236}">
                <a16:creationId xmlns:a16="http://schemas.microsoft.com/office/drawing/2014/main" id="{12BED83F-8B2D-450D-BC30-45995CE9CA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E29937A3-54F8-431E-96B6-E8FD6841C492}"/>
              </a:ext>
            </a:extLst>
          </p:cNvPr>
          <p:cNvSpPr>
            <a:spLocks noGrp="1" noRot="1" noChangeAspect="1" noChangeArrowheads="1" noTextEdit="1"/>
          </p:cNvSpPr>
          <p:nvPr>
            <p:ph type="sldImg"/>
          </p:nvPr>
        </p:nvSpPr>
        <p:spPr>
          <a:xfrm>
            <a:off x="996950" y="844550"/>
            <a:ext cx="4914900" cy="3686175"/>
          </a:xfrm>
          <a:ln/>
        </p:spPr>
      </p:sp>
      <p:sp>
        <p:nvSpPr>
          <p:cNvPr id="22531" name="备注占位符 2">
            <a:extLst>
              <a:ext uri="{FF2B5EF4-FFF2-40B4-BE49-F238E27FC236}">
                <a16:creationId xmlns:a16="http://schemas.microsoft.com/office/drawing/2014/main" id="{0758291C-3F0B-4C9F-A583-A1FC3A4192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2" name="灯片编号占位符 3">
            <a:extLst>
              <a:ext uri="{FF2B5EF4-FFF2-40B4-BE49-F238E27FC236}">
                <a16:creationId xmlns:a16="http://schemas.microsoft.com/office/drawing/2014/main" id="{380B16F0-7A2F-4EB7-A78C-D79750D6A7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8D560E2-A9CA-43C2-8E85-2EFD879C1659}" type="slidenum">
              <a:rPr lang="en-US" altLang="zh-CN" sz="1300"/>
              <a:pPr>
                <a:spcBef>
                  <a:spcPct val="0"/>
                </a:spcBef>
              </a:pPr>
              <a:t>5</a:t>
            </a:fld>
            <a:endParaRPr lang="zh-CN" altLang="zh-CN"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F8331059-C979-4846-8156-01A539F38EBC}"/>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770330C7-7628-400A-9E5C-CC6A6382CC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Times" panose="02020603050405020304" pitchFamily="18" charset="0"/>
            </a:endParaRPr>
          </a:p>
        </p:txBody>
      </p:sp>
      <p:sp>
        <p:nvSpPr>
          <p:cNvPr id="50180" name="灯片编号占位符 3">
            <a:extLst>
              <a:ext uri="{FF2B5EF4-FFF2-40B4-BE49-F238E27FC236}">
                <a16:creationId xmlns:a16="http://schemas.microsoft.com/office/drawing/2014/main" id="{CA4BE934-2B64-4F04-80EA-2D8C96A68F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A08A5D7E-884F-474E-8879-37375B56E4E6}" type="slidenum">
              <a:rPr lang="en-US" altLang="zh-CN" sz="1300">
                <a:latin typeface="Arial" panose="020B0604020202020204" pitchFamily="34" charset="0"/>
              </a:rPr>
              <a:pPr eaLnBrk="1" hangingPunct="1">
                <a:spcBef>
                  <a:spcPct val="0"/>
                </a:spcBef>
              </a:pPr>
              <a:t>31</a:t>
            </a:fld>
            <a:endParaRPr lang="en-US" altLang="zh-CN"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286EAFB-195D-4263-9B86-C547CFEB2B04}"/>
              </a:ext>
            </a:extLst>
          </p:cNvPr>
          <p:cNvSpPr>
            <a:spLocks noChangeArrowheads="1"/>
          </p:cNvSpPr>
          <p:nvPr userDrawn="1"/>
        </p:nvSpPr>
        <p:spPr bwMode="auto">
          <a:xfrm>
            <a:off x="0" y="0"/>
            <a:ext cx="9144000" cy="765175"/>
          </a:xfrm>
          <a:prstGeom prst="rect">
            <a:avLst/>
          </a:prstGeom>
          <a:solidFill>
            <a:srgbClr val="767D79"/>
          </a:soli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algn="ctr">
              <a:defRPr/>
            </a:pPr>
            <a:endParaRPr lang="en-GB" altLang="zh-CN" sz="2400">
              <a:solidFill>
                <a:schemeClr val="bg1"/>
              </a:solidFill>
              <a:latin typeface="Arial" panose="020B0604020202020204" pitchFamily="34" charset="0"/>
              <a:ea typeface="宋体" panose="02010600030101010101" pitchFamily="2" charset="-122"/>
            </a:endParaRPr>
          </a:p>
        </p:txBody>
      </p:sp>
      <p:sp>
        <p:nvSpPr>
          <p:cNvPr id="3" name="Rectangle 9">
            <a:extLst>
              <a:ext uri="{FF2B5EF4-FFF2-40B4-BE49-F238E27FC236}">
                <a16:creationId xmlns:a16="http://schemas.microsoft.com/office/drawing/2014/main" id="{5EA899C8-45FF-465E-BCAF-9E54F3273B16}"/>
              </a:ext>
            </a:extLst>
          </p:cNvPr>
          <p:cNvSpPr>
            <a:spLocks noChangeArrowheads="1"/>
          </p:cNvSpPr>
          <p:nvPr userDrawn="1"/>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eaLnBrk="1" hangingPunct="1">
              <a:spcBef>
                <a:spcPct val="20000"/>
              </a:spcBef>
              <a:buClr>
                <a:schemeClr val="tx1"/>
              </a:buClr>
              <a:buSzPct val="60000"/>
              <a:buFont typeface="Wingdings" panose="05000000000000000000" pitchFamily="2" charset="2"/>
              <a:buNone/>
              <a:defRPr/>
            </a:pPr>
            <a:endParaRPr lang="en-GB" altLang="zh-CN">
              <a:ea typeface="宋体" panose="02010600030101010101" pitchFamily="2" charset="-122"/>
            </a:endParaRPr>
          </a:p>
        </p:txBody>
      </p:sp>
      <p:sp>
        <p:nvSpPr>
          <p:cNvPr id="4" name="Rectangle 19">
            <a:extLst>
              <a:ext uri="{FF2B5EF4-FFF2-40B4-BE49-F238E27FC236}">
                <a16:creationId xmlns:a16="http://schemas.microsoft.com/office/drawing/2014/main" id="{8A38BF35-5839-4AAA-9932-B91EE8F5F83F}"/>
              </a:ext>
            </a:extLst>
          </p:cNvPr>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eaLnBrk="1" hangingPunct="1">
              <a:spcBef>
                <a:spcPct val="20000"/>
              </a:spcBef>
              <a:buClr>
                <a:schemeClr val="tx1"/>
              </a:buClr>
              <a:buSzPct val="60000"/>
              <a:buFont typeface="Wingdings" panose="05000000000000000000" pitchFamily="2" charset="2"/>
              <a:buNone/>
              <a:defRPr/>
            </a:pPr>
            <a:endParaRPr lang="en-GB" altLang="zh-CN">
              <a:ea typeface="宋体" panose="02010600030101010101" pitchFamily="2" charset="-122"/>
            </a:endParaRPr>
          </a:p>
        </p:txBody>
      </p:sp>
      <p:sp>
        <p:nvSpPr>
          <p:cNvPr id="5" name="Rectangle 20">
            <a:extLst>
              <a:ext uri="{FF2B5EF4-FFF2-40B4-BE49-F238E27FC236}">
                <a16:creationId xmlns:a16="http://schemas.microsoft.com/office/drawing/2014/main" id="{FE0A4926-4500-4347-A172-9E3AC39603B6}"/>
              </a:ext>
            </a:extLst>
          </p:cNvPr>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eaLnBrk="1" hangingPunct="1">
              <a:spcBef>
                <a:spcPct val="20000"/>
              </a:spcBef>
              <a:buClr>
                <a:schemeClr val="tx1"/>
              </a:buClr>
              <a:buSzPct val="60000"/>
              <a:buFont typeface="Wingdings" panose="05000000000000000000" pitchFamily="2" charset="2"/>
              <a:buNone/>
              <a:defRPr/>
            </a:pPr>
            <a:endParaRPr lang="en-GB" altLang="zh-CN">
              <a:ea typeface="宋体" panose="02010600030101010101" pitchFamily="2" charset="-122"/>
            </a:endParaRPr>
          </a:p>
        </p:txBody>
      </p:sp>
      <p:sp>
        <p:nvSpPr>
          <p:cNvPr id="6" name="Rectangle 21">
            <a:extLst>
              <a:ext uri="{FF2B5EF4-FFF2-40B4-BE49-F238E27FC236}">
                <a16:creationId xmlns:a16="http://schemas.microsoft.com/office/drawing/2014/main" id="{6BE4E876-EFE2-4EC8-8468-8210A0EA842E}"/>
              </a:ext>
            </a:extLst>
          </p:cNvPr>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eaLnBrk="1" hangingPunct="1">
              <a:spcBef>
                <a:spcPct val="20000"/>
              </a:spcBef>
              <a:buClr>
                <a:schemeClr val="tx1"/>
              </a:buClr>
              <a:buSzPct val="60000"/>
              <a:buFont typeface="Wingdings" panose="05000000000000000000" pitchFamily="2" charset="2"/>
              <a:buNone/>
              <a:defRPr/>
            </a:pPr>
            <a:endParaRPr lang="en-GB" altLang="zh-CN">
              <a:ea typeface="宋体" panose="02010600030101010101" pitchFamily="2" charset="-122"/>
            </a:endParaRPr>
          </a:p>
        </p:txBody>
      </p:sp>
      <p:sp>
        <p:nvSpPr>
          <p:cNvPr id="7" name="Rectangle 38">
            <a:extLst>
              <a:ext uri="{FF2B5EF4-FFF2-40B4-BE49-F238E27FC236}">
                <a16:creationId xmlns:a16="http://schemas.microsoft.com/office/drawing/2014/main" id="{66195C28-0C71-4865-921E-7F0208B2A04D}"/>
              </a:ext>
            </a:extLst>
          </p:cNvPr>
          <p:cNvSpPr>
            <a:spLocks noChangeArrowheads="1"/>
          </p:cNvSpPr>
          <p:nvPr userDrawn="1"/>
        </p:nvSpPr>
        <p:spPr bwMode="auto">
          <a:xfrm>
            <a:off x="0" y="6308725"/>
            <a:ext cx="9144000" cy="549275"/>
          </a:xfrm>
          <a:prstGeom prst="rect">
            <a:avLst/>
          </a:prstGeom>
          <a:solidFill>
            <a:srgbClr val="767D79"/>
          </a:soli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eaLnBrk="1" hangingPunct="1">
              <a:spcBef>
                <a:spcPct val="20000"/>
              </a:spcBef>
              <a:buClr>
                <a:schemeClr val="tx1"/>
              </a:buClr>
              <a:buSzPct val="60000"/>
              <a:buFont typeface="Wingdings" panose="05000000000000000000" pitchFamily="2" charset="2"/>
              <a:buNone/>
              <a:defRPr/>
            </a:pPr>
            <a:endParaRPr lang="en-GB" altLang="zh-CN">
              <a:ea typeface="宋体" panose="02010600030101010101" pitchFamily="2" charset="-122"/>
            </a:endParaRPr>
          </a:p>
        </p:txBody>
      </p:sp>
      <p:sp>
        <p:nvSpPr>
          <p:cNvPr id="8" name="Rectangle 39">
            <a:extLst>
              <a:ext uri="{FF2B5EF4-FFF2-40B4-BE49-F238E27FC236}">
                <a16:creationId xmlns:a16="http://schemas.microsoft.com/office/drawing/2014/main" id="{01810640-E82F-4ECA-9616-F06A7599ACD1}"/>
              </a:ext>
            </a:extLst>
          </p:cNvPr>
          <p:cNvSpPr>
            <a:spLocks noChangeArrowheads="1"/>
          </p:cNvSpPr>
          <p:nvPr userDrawn="1"/>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eaLnBrk="1" hangingPunct="1">
              <a:spcBef>
                <a:spcPct val="20000"/>
              </a:spcBef>
              <a:buClr>
                <a:schemeClr val="tx1"/>
              </a:buClr>
              <a:buSzPct val="60000"/>
              <a:buFont typeface="Wingdings" panose="05000000000000000000" pitchFamily="2" charset="2"/>
              <a:buNone/>
              <a:defRPr/>
            </a:pPr>
            <a:endParaRPr lang="en-GB" altLang="zh-CN">
              <a:ea typeface="宋体" panose="02010600030101010101" pitchFamily="2" charset="-122"/>
            </a:endParaRPr>
          </a:p>
        </p:txBody>
      </p:sp>
      <p:sp>
        <p:nvSpPr>
          <p:cNvPr id="9" name="Text Box 42">
            <a:extLst>
              <a:ext uri="{FF2B5EF4-FFF2-40B4-BE49-F238E27FC236}">
                <a16:creationId xmlns:a16="http://schemas.microsoft.com/office/drawing/2014/main" id="{3C7D6F4B-91B3-4591-9BD8-19C71E2B2C21}"/>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algn="r" eaLnBrk="1" hangingPunct="1"/>
            <a:fld id="{78108CA9-9A92-436E-8941-D2DE173A52B0}" type="slidenum">
              <a:rPr lang="en-AU" altLang="zh-CN" sz="1200" b="1">
                <a:latin typeface="Arial" panose="020B0604020202020204" pitchFamily="34" charset="0"/>
                <a:ea typeface="宋体" panose="02010600030101010101" pitchFamily="2" charset="-122"/>
              </a:rPr>
              <a:pPr algn="r" eaLnBrk="1" hangingPunct="1"/>
              <a:t>‹#›</a:t>
            </a:fld>
            <a:endParaRPr lang="en-GB" altLang="zh-CN"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99205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69045E-2540-4B30-85A1-FC215C00E441}"/>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1105855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115888"/>
            <a:ext cx="2085975" cy="612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188" y="115888"/>
            <a:ext cx="6105525" cy="612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26C4CD7-A7A3-43A7-8DC2-1A38FC6B5DDF}"/>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2789580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4" name="Rectangle 5">
            <a:extLst>
              <a:ext uri="{FF2B5EF4-FFF2-40B4-BE49-F238E27FC236}">
                <a16:creationId xmlns:a16="http://schemas.microsoft.com/office/drawing/2014/main" id="{AFF5DD34-70F3-479A-9FF8-F22816F0F210}"/>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3558062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743EC4BC-EC57-4BB7-966F-C968D58C5611}"/>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992609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885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3B8A1767-6B7B-493B-87EC-A0D730AD9EF6}"/>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368523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6795C82-B9CB-4A4E-A37E-7FCDCA4FC24A}"/>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741052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398CFF8-82DF-4D21-8080-2359061BEC3D}"/>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3366318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92D1B6E8-B84E-442F-974E-F8DCBE6898A8}"/>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3066252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F46B357-2530-4493-A897-759388AFF665}"/>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2345357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16CDD3E9-AD16-4AF8-BFAB-C12AA427E9D0}"/>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2953551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8B2EA17-61E9-4C55-8C83-4FE6D1F87F8F}"/>
              </a:ext>
            </a:extLst>
          </p:cNvPr>
          <p:cNvSpPr>
            <a:spLocks noGrp="1" noChangeArrowheads="1"/>
          </p:cNvSpPr>
          <p:nvPr>
            <p:ph type="ftr" sz="quarter" idx="10"/>
          </p:nvPr>
        </p:nvSpPr>
        <p:spPr>
          <a:xfrm>
            <a:off x="1042988" y="6381750"/>
            <a:ext cx="7272337" cy="358775"/>
          </a:xfrm>
          <a:prstGeom prst="rect">
            <a:avLst/>
          </a:prstGeom>
        </p:spPr>
        <p:txBody>
          <a:bodyPr/>
          <a:lstStyle>
            <a:lvl1pPr eaLnBrk="1" hangingPunct="1">
              <a:defRPr/>
            </a:lvl1pPr>
          </a:lstStyle>
          <a:p>
            <a:pPr>
              <a:defRPr/>
            </a:pPr>
            <a:r>
              <a:rPr lang="en-AU"/>
              <a:t>Copyright © 2010, Elsevier Inc. All rights Reserved</a:t>
            </a:r>
          </a:p>
        </p:txBody>
      </p:sp>
    </p:spTree>
    <p:extLst>
      <p:ext uri="{BB962C8B-B14F-4D97-AF65-F5344CB8AC3E}">
        <p14:creationId xmlns:p14="http://schemas.microsoft.com/office/powerpoint/2010/main" val="4251647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3DD00F80-6656-4F06-B122-5816740B33F2}"/>
              </a:ext>
            </a:extLst>
          </p:cNvPr>
          <p:cNvSpPr>
            <a:spLocks noChangeArrowheads="1"/>
          </p:cNvSpPr>
          <p:nvPr userDrawn="1"/>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eaLnBrk="1" hangingPunct="1">
              <a:spcBef>
                <a:spcPct val="20000"/>
              </a:spcBef>
              <a:buClr>
                <a:schemeClr val="tx1"/>
              </a:buClr>
              <a:buSzPct val="60000"/>
              <a:buFont typeface="Wingdings" panose="05000000000000000000" pitchFamily="2" charset="2"/>
              <a:buNone/>
              <a:defRPr/>
            </a:pPr>
            <a:endParaRPr lang="en-GB" altLang="zh-CN">
              <a:ea typeface="宋体" panose="02010600030101010101" pitchFamily="2" charset="-122"/>
            </a:endParaRPr>
          </a:p>
        </p:txBody>
      </p:sp>
      <p:sp>
        <p:nvSpPr>
          <p:cNvPr id="1027" name="Rectangle 4">
            <a:extLst>
              <a:ext uri="{FF2B5EF4-FFF2-40B4-BE49-F238E27FC236}">
                <a16:creationId xmlns:a16="http://schemas.microsoft.com/office/drawing/2014/main" id="{7DC273C9-DCE1-4451-AEB1-07E8AF235137}"/>
              </a:ext>
            </a:extLst>
          </p:cNvPr>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zh-CN"/>
              <a:t>Click to edit Master text styles</a:t>
            </a:r>
          </a:p>
          <a:p>
            <a:pPr lvl="1"/>
            <a:r>
              <a:rPr lang="en-AU" altLang="zh-CN"/>
              <a:t>Second level</a:t>
            </a:r>
          </a:p>
          <a:p>
            <a:pPr lvl="2"/>
            <a:r>
              <a:rPr lang="en-AU" altLang="zh-CN"/>
              <a:t>Third level</a:t>
            </a:r>
          </a:p>
          <a:p>
            <a:pPr lvl="3"/>
            <a:r>
              <a:rPr lang="en-AU" altLang="zh-CN"/>
              <a:t>Fourth level</a:t>
            </a:r>
          </a:p>
          <a:p>
            <a:pPr lvl="4"/>
            <a:r>
              <a:rPr lang="en-AU" altLang="zh-CN"/>
              <a:t>Fifth level</a:t>
            </a:r>
          </a:p>
        </p:txBody>
      </p:sp>
      <p:sp>
        <p:nvSpPr>
          <p:cNvPr id="1028" name="Rectangle 3">
            <a:extLst>
              <a:ext uri="{FF2B5EF4-FFF2-40B4-BE49-F238E27FC236}">
                <a16:creationId xmlns:a16="http://schemas.microsoft.com/office/drawing/2014/main" id="{06B847B6-9515-418D-90E3-CC5DBEDAD8C4}"/>
              </a:ext>
            </a:extLst>
          </p:cNvPr>
          <p:cNvSpPr>
            <a:spLocks noGrp="1" noChangeArrowheads="1"/>
          </p:cNvSpPr>
          <p:nvPr>
            <p:ph type="title"/>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zh-CN"/>
              <a:t>Click to edit Master title style</a:t>
            </a:r>
          </a:p>
        </p:txBody>
      </p:sp>
      <p:sp>
        <p:nvSpPr>
          <p:cNvPr id="239630" name="Text Box 14">
            <a:extLst>
              <a:ext uri="{FF2B5EF4-FFF2-40B4-BE49-F238E27FC236}">
                <a16:creationId xmlns:a16="http://schemas.microsoft.com/office/drawing/2014/main" id="{01FCC8F9-0417-4BC8-877C-C8A077A1F407}"/>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algn="r" eaLnBrk="1" hangingPunct="1"/>
            <a:fld id="{B4F4FC99-47C3-4851-8B61-982EBC3810E0}" type="slidenum">
              <a:rPr lang="en-AU" altLang="zh-CN" sz="1200" b="1">
                <a:latin typeface="Arial" panose="020B0604020202020204" pitchFamily="34" charset="0"/>
                <a:ea typeface="宋体" panose="02010600030101010101" pitchFamily="2" charset="-122"/>
              </a:rPr>
              <a:pPr algn="r" eaLnBrk="1" hangingPunct="1"/>
              <a:t>‹#›</a:t>
            </a:fld>
            <a:endParaRPr lang="en-GB" altLang="zh-CN" sz="1200">
              <a:latin typeface="Arial" panose="020B0604020202020204" pitchFamily="34" charset="0"/>
              <a:ea typeface="宋体" panose="02010600030101010101" pitchFamily="2" charset="-122"/>
            </a:endParaRPr>
          </a:p>
        </p:txBody>
      </p:sp>
      <p:sp>
        <p:nvSpPr>
          <p:cNvPr id="1030" name="Rectangle 15">
            <a:extLst>
              <a:ext uri="{FF2B5EF4-FFF2-40B4-BE49-F238E27FC236}">
                <a16:creationId xmlns:a16="http://schemas.microsoft.com/office/drawing/2014/main" id="{641CFCE6-CA43-4EF3-8C6F-CE86BFD78720}"/>
              </a:ext>
            </a:extLst>
          </p:cNvPr>
          <p:cNvSpPr>
            <a:spLocks noChangeArrowheads="1"/>
          </p:cNvSpPr>
          <p:nvPr userDrawn="1"/>
        </p:nvSpPr>
        <p:spPr bwMode="auto">
          <a:xfrm>
            <a:off x="252413" y="44450"/>
            <a:ext cx="36512"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eaLnBrk="1" hangingPunct="1">
              <a:spcBef>
                <a:spcPct val="20000"/>
              </a:spcBef>
              <a:buClr>
                <a:schemeClr val="tx1"/>
              </a:buClr>
              <a:buSzPct val="60000"/>
              <a:buFont typeface="Wingdings" panose="05000000000000000000" pitchFamily="2" charset="2"/>
              <a:buNone/>
              <a:defRPr/>
            </a:pPr>
            <a:endParaRPr lang="en-GB" altLang="zh-CN">
              <a:ea typeface="宋体" panose="02010600030101010101" pitchFamily="2" charset="-122"/>
            </a:endParaRPr>
          </a:p>
        </p:txBody>
      </p:sp>
      <p:sp>
        <p:nvSpPr>
          <p:cNvPr id="1031" name="Rectangle 16">
            <a:extLst>
              <a:ext uri="{FF2B5EF4-FFF2-40B4-BE49-F238E27FC236}">
                <a16:creationId xmlns:a16="http://schemas.microsoft.com/office/drawing/2014/main" id="{7B172119-BD0C-4C86-8180-AAF6004FD7EF}"/>
              </a:ext>
            </a:extLst>
          </p:cNvPr>
          <p:cNvSpPr>
            <a:spLocks noChangeArrowheads="1"/>
          </p:cNvSpPr>
          <p:nvPr userDrawn="1"/>
        </p:nvSpPr>
        <p:spPr bwMode="auto">
          <a:xfrm>
            <a:off x="34925" y="693738"/>
            <a:ext cx="8569325" cy="71437"/>
          </a:xfrm>
          <a:prstGeom prst="rect">
            <a:avLst/>
          </a:prstGeom>
          <a:gradFill rotWithShape="1">
            <a:gsLst>
              <a:gs pos="0">
                <a:schemeClr val="bg2"/>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pPr eaLnBrk="1" hangingPunct="1">
              <a:spcBef>
                <a:spcPct val="20000"/>
              </a:spcBef>
              <a:buClr>
                <a:schemeClr val="tx1"/>
              </a:buClr>
              <a:buSzPct val="60000"/>
              <a:buFont typeface="Wingdings" panose="05000000000000000000" pitchFamily="2" charset="2"/>
              <a:buNone/>
              <a:defRPr/>
            </a:pPr>
            <a:endParaRPr lang="en-GB" altLang="zh-CN">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885" r:id="rId1"/>
    <p:sldLayoutId id="2147483884"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Lst>
  <p:hf sldNum="0" hdr="0" dt="0"/>
  <p:txStyles>
    <p:title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p:titleStyle>
    <p:body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diagramLayout" Target="../diagrams/layout1.xml"/><Relationship Id="rId12"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42.png"/><Relationship Id="rId5" Type="http://schemas.openxmlformats.org/officeDocument/2006/relationships/image" Target="../media/image41.png"/><Relationship Id="rId10" Type="http://schemas.microsoft.com/office/2007/relationships/diagramDrawing" Target="../diagrams/drawing1.xml"/><Relationship Id="rId4" Type="http://schemas.openxmlformats.org/officeDocument/2006/relationships/image" Target="../media/image40.png"/><Relationship Id="rId9" Type="http://schemas.openxmlformats.org/officeDocument/2006/relationships/diagramColors" Target="../diagrams/colors1.xml"/><Relationship Id="rId14" Type="http://schemas.openxmlformats.org/officeDocument/2006/relationships/image" Target="../media/image45.jpeg"/></Relationships>
</file>

<file path=ppt/slides/_rels/slide32.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baike.baidu.com/item/%E6%A1%90%E5%9F%8E/914307"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A9113A6D-E9AA-4194-9EEB-A81E5443B5DD}"/>
              </a:ext>
            </a:extLst>
          </p:cNvPr>
          <p:cNvSpPr>
            <a:spLocks noGrp="1" noChangeArrowheads="1"/>
          </p:cNvSpPr>
          <p:nvPr>
            <p:ph idx="1"/>
          </p:nvPr>
        </p:nvSpPr>
        <p:spPr>
          <a:xfrm>
            <a:off x="2195513" y="2565400"/>
            <a:ext cx="5256212" cy="2312988"/>
          </a:xfrm>
        </p:spPr>
        <p:txBody>
          <a:bodyPr/>
          <a:lstStyle/>
          <a:p>
            <a:pPr marL="0" indent="0" algn="ctr">
              <a:buFont typeface="Wingdings" panose="05000000000000000000" pitchFamily="2" charset="2"/>
              <a:buNone/>
            </a:pPr>
            <a:r>
              <a:rPr lang="en-US" altLang="zh-CN">
                <a:ea typeface="宋体" panose="02010600030101010101" pitchFamily="2" charset="-122"/>
              </a:rPr>
              <a:t>Parallel Programming</a:t>
            </a:r>
          </a:p>
          <a:p>
            <a:pPr marL="0" indent="0"/>
            <a:endParaRPr lang="en-US" altLang="zh-CN">
              <a:ea typeface="宋体" panose="02010600030101010101" pitchFamily="2" charset="-122"/>
            </a:endParaRPr>
          </a:p>
          <a:p>
            <a:pPr marL="0" indent="0" algn="ctr">
              <a:buFont typeface="Wingdings" panose="05000000000000000000" pitchFamily="2" charset="2"/>
              <a:buNone/>
            </a:pPr>
            <a:r>
              <a:rPr lang="zh-CN" altLang="en-US">
                <a:ea typeface="宋体" panose="02010600030101010101" pitchFamily="2" charset="-122"/>
              </a:rPr>
              <a:t>汤德佑 </a:t>
            </a:r>
            <a:endParaRPr lang="en-US" altLang="zh-CN">
              <a:ea typeface="宋体" panose="02010600030101010101" pitchFamily="2" charset="-122"/>
            </a:endParaRPr>
          </a:p>
          <a:p>
            <a:pPr marL="0" indent="0" algn="ctr">
              <a:buFont typeface="Wingdings" panose="05000000000000000000" pitchFamily="2" charset="2"/>
              <a:buNone/>
            </a:pPr>
            <a:r>
              <a:rPr lang="en-US" altLang="zh-CN">
                <a:ea typeface="宋体" panose="02010600030101010101" pitchFamily="2" charset="-122"/>
              </a:rPr>
              <a:t>dytang@scut.edu.cn</a:t>
            </a:r>
            <a:endParaRPr lang="zh-CN" altLang="en-US">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67372F7-9DAF-4C04-B01D-84763561F526}"/>
              </a:ext>
            </a:extLst>
          </p:cNvPr>
          <p:cNvSpPr>
            <a:spLocks noGrp="1" noChangeArrowheads="1"/>
          </p:cNvSpPr>
          <p:nvPr>
            <p:ph type="title"/>
          </p:nvPr>
        </p:nvSpPr>
        <p:spPr/>
        <p:txBody>
          <a:bodyPr/>
          <a:lstStyle/>
          <a:p>
            <a:r>
              <a:rPr lang="en-US" altLang="zh-CN">
                <a:ea typeface="宋体" panose="02010600030101010101" pitchFamily="2" charset="-122"/>
              </a:rPr>
              <a:t>Data analysis</a:t>
            </a:r>
          </a:p>
        </p:txBody>
      </p:sp>
      <p:pic>
        <p:nvPicPr>
          <p:cNvPr id="27651" name="Picture 2">
            <a:extLst>
              <a:ext uri="{FF2B5EF4-FFF2-40B4-BE49-F238E27FC236}">
                <a16:creationId xmlns:a16="http://schemas.microsoft.com/office/drawing/2014/main" id="{5C1A9FF5-C357-4013-A50B-9DD2388EE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692150"/>
            <a:ext cx="24272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6">
            <a:extLst>
              <a:ext uri="{FF2B5EF4-FFF2-40B4-BE49-F238E27FC236}">
                <a16:creationId xmlns:a16="http://schemas.microsoft.com/office/drawing/2014/main" id="{08190E03-C11B-424F-84D0-A968EFEF4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052513"/>
            <a:ext cx="3121025"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a:extLst>
              <a:ext uri="{FF2B5EF4-FFF2-40B4-BE49-F238E27FC236}">
                <a16:creationId xmlns:a16="http://schemas.microsoft.com/office/drawing/2014/main" id="{BE8B214C-CAD8-42AE-8E79-8B6F9267A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2154238"/>
            <a:ext cx="3744912"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页脚占位符 3">
            <a:extLst>
              <a:ext uri="{FF2B5EF4-FFF2-40B4-BE49-F238E27FC236}">
                <a16:creationId xmlns:a16="http://schemas.microsoft.com/office/drawing/2014/main" id="{F1A5AB65-BCE9-4584-A0E7-9E347C163AF3}"/>
              </a:ext>
            </a:extLst>
          </p:cNvPr>
          <p:cNvSpPr>
            <a:spLocks noGrp="1"/>
          </p:cNvSpPr>
          <p:nvPr>
            <p:ph type="ftr" sz="quarter" idx="4294967295"/>
          </p:nvPr>
        </p:nvSpPr>
        <p:spPr bwMode="auto">
          <a:xfrm>
            <a:off x="1687513" y="6616700"/>
            <a:ext cx="4024312" cy="165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a:solidFill>
                  <a:schemeClr val="tx1"/>
                </a:solidFill>
                <a:latin typeface="Arial Black" panose="020B0A04020102020204" pitchFamily="34" charset="0"/>
                <a:ea typeface="宋体" panose="02010600030101010101" pitchFamily="2" charset="-122"/>
              </a:rPr>
              <a:t> </a:t>
            </a:r>
          </a:p>
        </p:txBody>
      </p:sp>
      <p:sp>
        <p:nvSpPr>
          <p:cNvPr id="28675" name="Rectangle 2">
            <a:extLst>
              <a:ext uri="{FF2B5EF4-FFF2-40B4-BE49-F238E27FC236}">
                <a16:creationId xmlns:a16="http://schemas.microsoft.com/office/drawing/2014/main" id="{F90FE6B7-6291-42EB-BC93-5846471096CD}"/>
              </a:ext>
            </a:extLst>
          </p:cNvPr>
          <p:cNvSpPr>
            <a:spLocks noGrp="1" noChangeArrowheads="1"/>
          </p:cNvSpPr>
          <p:nvPr>
            <p:ph type="title"/>
          </p:nvPr>
        </p:nvSpPr>
        <p:spPr>
          <a:xfrm>
            <a:off x="611188" y="233363"/>
            <a:ext cx="8281987" cy="584200"/>
          </a:xfrm>
        </p:spPr>
        <p:txBody>
          <a:bodyPr/>
          <a:lstStyle/>
          <a:p>
            <a:pPr eaLnBrk="1" hangingPunct="1"/>
            <a:r>
              <a:rPr lang="en-US" altLang="zh-CN" sz="3200">
                <a:ea typeface="宋体" panose="02010600030101010101" pitchFamily="2" charset="-122"/>
              </a:rPr>
              <a:t>View of Hardware-Moore’s Law (1965)</a:t>
            </a:r>
          </a:p>
        </p:txBody>
      </p:sp>
      <p:sp>
        <p:nvSpPr>
          <p:cNvPr id="28676" name="Rectangle 3">
            <a:extLst>
              <a:ext uri="{FF2B5EF4-FFF2-40B4-BE49-F238E27FC236}">
                <a16:creationId xmlns:a16="http://schemas.microsoft.com/office/drawing/2014/main" id="{39826FDC-1EBB-4FD1-AE48-B627C88CCA98}"/>
              </a:ext>
            </a:extLst>
          </p:cNvPr>
          <p:cNvSpPr>
            <a:spLocks noGrp="1" noChangeArrowheads="1"/>
          </p:cNvSpPr>
          <p:nvPr>
            <p:ph type="body" idx="1"/>
          </p:nvPr>
        </p:nvSpPr>
        <p:spPr>
          <a:xfrm>
            <a:off x="395288" y="1125538"/>
            <a:ext cx="8559800" cy="5111750"/>
          </a:xfrm>
        </p:spPr>
        <p:txBody>
          <a:bodyPr/>
          <a:lstStyle/>
          <a:p>
            <a:pPr eaLnBrk="1" hangingPunct="1"/>
            <a:r>
              <a:rPr lang="en-US" altLang="zh-CN">
                <a:ea typeface="宋体" panose="02010600030101010101" pitchFamily="2" charset="-122"/>
              </a:rPr>
              <a:t>Moore's law is the observation that, over the history of computing hardware, the number of transistors on integrated circuits doubles approximately every two years.</a:t>
            </a:r>
          </a:p>
          <a:p>
            <a:pPr eaLnBrk="1" hangingPunct="1"/>
            <a:r>
              <a:rPr lang="en-US" altLang="zh-CN">
                <a:ea typeface="宋体" panose="02010600030101010101" pitchFamily="2" charset="-122"/>
              </a:rPr>
              <a:t>Transistors per inch square</a:t>
            </a:r>
          </a:p>
          <a:p>
            <a:pPr lvl="1" eaLnBrk="1" hangingPunct="1"/>
            <a:r>
              <a:rPr lang="en-US" altLang="zh-CN">
                <a:ea typeface="宋体" panose="02010600030101010101" pitchFamily="2" charset="-122"/>
              </a:rPr>
              <a:t>Twice as many after ~1.5-2 years</a:t>
            </a:r>
          </a:p>
          <a:p>
            <a:pPr eaLnBrk="1" hangingPunct="1"/>
            <a:r>
              <a:rPr lang="en-US" altLang="zh-CN">
                <a:ea typeface="宋体" panose="02010600030101010101" pitchFamily="2" charset="-122"/>
              </a:rPr>
              <a:t>Related trends</a:t>
            </a:r>
          </a:p>
          <a:p>
            <a:pPr lvl="1" eaLnBrk="1" hangingPunct="1"/>
            <a:r>
              <a:rPr lang="en-US" altLang="zh-CN">
                <a:ea typeface="宋体" panose="02010600030101010101" pitchFamily="2" charset="-122"/>
              </a:rPr>
              <a:t>Processor performance:Twice as fast after ~18 months</a:t>
            </a:r>
          </a:p>
          <a:p>
            <a:pPr lvl="1" eaLnBrk="1" hangingPunct="1"/>
            <a:r>
              <a:rPr lang="en-US" altLang="zh-CN">
                <a:ea typeface="宋体" panose="02010600030101010101" pitchFamily="2" charset="-122"/>
              </a:rPr>
              <a:t>Memory capacity:Twice as much in &lt;2 years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5F11CB76-A3C6-4149-B711-F9893372D20B}"/>
              </a:ext>
            </a:extLst>
          </p:cNvPr>
          <p:cNvSpPr>
            <a:spLocks noGrp="1" noChangeArrowheads="1"/>
          </p:cNvSpPr>
          <p:nvPr>
            <p:ph type="title"/>
          </p:nvPr>
        </p:nvSpPr>
        <p:spPr/>
        <p:txBody>
          <a:bodyPr/>
          <a:lstStyle/>
          <a:p>
            <a:r>
              <a:rPr lang="en-US" altLang="zh-CN">
                <a:ea typeface="宋体" panose="02010600030101010101" pitchFamily="2" charset="-122"/>
              </a:rPr>
              <a:t>Changing times</a:t>
            </a:r>
          </a:p>
        </p:txBody>
      </p:sp>
      <p:pic>
        <p:nvPicPr>
          <p:cNvPr id="29699" name="Picture 4">
            <a:extLst>
              <a:ext uri="{FF2B5EF4-FFF2-40B4-BE49-F238E27FC236}">
                <a16:creationId xmlns:a16="http://schemas.microsoft.com/office/drawing/2014/main" id="{1C8577D9-F81A-4A89-9E79-9D5AA1687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3789363"/>
            <a:ext cx="2168525"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Content Placeholder 8">
            <a:extLst>
              <a:ext uri="{FF2B5EF4-FFF2-40B4-BE49-F238E27FC236}">
                <a16:creationId xmlns:a16="http://schemas.microsoft.com/office/drawing/2014/main" id="{DED48E67-2311-4A8D-895F-48345A1C77D7}"/>
              </a:ext>
            </a:extLst>
          </p:cNvPr>
          <p:cNvSpPr>
            <a:spLocks noGrp="1" noChangeArrowheads="1"/>
          </p:cNvSpPr>
          <p:nvPr>
            <p:ph idx="1"/>
          </p:nvPr>
        </p:nvSpPr>
        <p:spPr>
          <a:xfrm>
            <a:off x="539750" y="981075"/>
            <a:ext cx="8270875" cy="5111750"/>
          </a:xfrm>
        </p:spPr>
        <p:txBody>
          <a:bodyPr/>
          <a:lstStyle/>
          <a:p>
            <a:r>
              <a:rPr lang="en-US" altLang="zh-CN">
                <a:ea typeface="宋体" panose="02010600030101010101" pitchFamily="2" charset="-122"/>
              </a:rPr>
              <a:t>From 1986 – 2002, microprocessors were speeding like a rocket, increasing in performance an average of 50% per year.</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Since then, it’s dropped to about 20% increase per year.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DB962D6C-EA16-401E-A3CC-183843B4C2E8}"/>
              </a:ext>
            </a:extLst>
          </p:cNvPr>
          <p:cNvSpPr>
            <a:spLocks noGrp="1" noChangeArrowheads="1"/>
          </p:cNvSpPr>
          <p:nvPr>
            <p:ph type="title"/>
          </p:nvPr>
        </p:nvSpPr>
        <p:spPr/>
        <p:txBody>
          <a:bodyPr/>
          <a:lstStyle/>
          <a:p>
            <a:endParaRPr lang="zh-CN" altLang="en-US">
              <a:ea typeface="宋体" panose="02010600030101010101" pitchFamily="2" charset="-122"/>
            </a:endParaRPr>
          </a:p>
        </p:txBody>
      </p:sp>
      <p:sp>
        <p:nvSpPr>
          <p:cNvPr id="30723" name="页脚占位符 3">
            <a:extLst>
              <a:ext uri="{FF2B5EF4-FFF2-40B4-BE49-F238E27FC236}">
                <a16:creationId xmlns:a16="http://schemas.microsoft.com/office/drawing/2014/main" id="{5D9D531E-FEF5-4D8A-8769-426AE78B36B2}"/>
              </a:ext>
            </a:extLst>
          </p:cNvPr>
          <p:cNvSpPr>
            <a:spLocks noGrp="1"/>
          </p:cNvSpPr>
          <p:nvPr>
            <p:ph type="ftr" sz="quarter" idx="4294967295"/>
          </p:nvPr>
        </p:nvSpPr>
        <p:spPr bwMode="auto">
          <a:xfrm>
            <a:off x="1687513" y="6616700"/>
            <a:ext cx="4024312" cy="165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a:solidFill>
                  <a:schemeClr val="tx1"/>
                </a:solidFill>
                <a:latin typeface="Arial Black" panose="020B0A04020102020204" pitchFamily="34" charset="0"/>
                <a:ea typeface="宋体" panose="02010600030101010101" pitchFamily="2" charset="-122"/>
              </a:rPr>
              <a:t> </a:t>
            </a:r>
          </a:p>
        </p:txBody>
      </p:sp>
      <p:pic>
        <p:nvPicPr>
          <p:cNvPr id="30724" name="Picture 2">
            <a:extLst>
              <a:ext uri="{FF2B5EF4-FFF2-40B4-BE49-F238E27FC236}">
                <a16:creationId xmlns:a16="http://schemas.microsoft.com/office/drawing/2014/main" id="{2FFA2441-D5D3-4DEC-848C-249F6B7BC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02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页脚占位符 3">
            <a:extLst>
              <a:ext uri="{FF2B5EF4-FFF2-40B4-BE49-F238E27FC236}">
                <a16:creationId xmlns:a16="http://schemas.microsoft.com/office/drawing/2014/main" id="{342EA01A-2498-4E2E-A295-7C5036584912}"/>
              </a:ext>
            </a:extLst>
          </p:cNvPr>
          <p:cNvSpPr>
            <a:spLocks noGrp="1"/>
          </p:cNvSpPr>
          <p:nvPr>
            <p:ph type="ftr" sz="quarter" idx="4294967295"/>
          </p:nvPr>
        </p:nvSpPr>
        <p:spPr bwMode="auto">
          <a:xfrm>
            <a:off x="1687513" y="6616700"/>
            <a:ext cx="4024312" cy="165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a:solidFill>
                  <a:schemeClr val="tx1"/>
                </a:solidFill>
                <a:latin typeface="Arial Black" panose="020B0A04020102020204" pitchFamily="34" charset="0"/>
                <a:ea typeface="宋体" panose="02010600030101010101" pitchFamily="2" charset="-122"/>
              </a:rPr>
              <a:t> </a:t>
            </a:r>
          </a:p>
        </p:txBody>
      </p:sp>
      <p:sp>
        <p:nvSpPr>
          <p:cNvPr id="31747" name="Rectangle 2">
            <a:extLst>
              <a:ext uri="{FF2B5EF4-FFF2-40B4-BE49-F238E27FC236}">
                <a16:creationId xmlns:a16="http://schemas.microsoft.com/office/drawing/2014/main" id="{40F512DE-81EB-42B4-8B4B-7E298C98B6DA}"/>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Moore’s Not-Exactly-Law</a:t>
            </a:r>
          </a:p>
        </p:txBody>
      </p:sp>
      <p:sp>
        <p:nvSpPr>
          <p:cNvPr id="31748" name="Rectangle 3">
            <a:extLst>
              <a:ext uri="{FF2B5EF4-FFF2-40B4-BE49-F238E27FC236}">
                <a16:creationId xmlns:a16="http://schemas.microsoft.com/office/drawing/2014/main" id="{FDCE13A7-3EA9-4D64-9FB3-A8958B068644}"/>
              </a:ext>
            </a:extLst>
          </p:cNvPr>
          <p:cNvSpPr>
            <a:spLocks noGrp="1" noChangeArrowheads="1"/>
          </p:cNvSpPr>
          <p:nvPr>
            <p:ph type="body" idx="1"/>
          </p:nvPr>
        </p:nvSpPr>
        <p:spPr/>
        <p:txBody>
          <a:bodyPr/>
          <a:lstStyle/>
          <a:p>
            <a:pPr eaLnBrk="1" hangingPunct="1"/>
            <a:r>
              <a:rPr lang="en-US" altLang="zh-CN">
                <a:ea typeface="宋体" panose="02010600030101010101" pitchFamily="2" charset="-122"/>
              </a:rPr>
              <a:t>Not a law of nature</a:t>
            </a:r>
          </a:p>
          <a:p>
            <a:pPr lvl="1" eaLnBrk="1" hangingPunct="1"/>
            <a:r>
              <a:rPr lang="en-US" altLang="zh-CN">
                <a:ea typeface="宋体" panose="02010600030101010101" pitchFamily="2" charset="-122"/>
              </a:rPr>
              <a:t>But fairly accurate over 42 years and counting</a:t>
            </a:r>
          </a:p>
          <a:p>
            <a:pPr eaLnBrk="1" hangingPunct="1"/>
            <a:r>
              <a:rPr lang="en-US" altLang="zh-CN">
                <a:ea typeface="宋体" panose="02010600030101010101" pitchFamily="2" charset="-122"/>
              </a:rPr>
              <a:t>No exponential is forever</a:t>
            </a:r>
            <a:br>
              <a:rPr lang="en-US" altLang="zh-CN">
                <a:ea typeface="宋体" panose="02010600030101010101" pitchFamily="2" charset="-122"/>
              </a:rPr>
            </a:br>
            <a:r>
              <a:rPr lang="en-US" altLang="zh-CN">
                <a:ea typeface="宋体" panose="02010600030101010101" pitchFamily="2" charset="-122"/>
              </a:rPr>
              <a:t>but we can delay “forever”</a:t>
            </a:r>
            <a:br>
              <a:rPr lang="en-US" altLang="zh-CN">
                <a:ea typeface="宋体" panose="02010600030101010101" pitchFamily="2" charset="-122"/>
              </a:rPr>
            </a:br>
            <a:r>
              <a:rPr lang="en-US" altLang="zh-CN">
                <a:ea typeface="宋体" panose="02010600030101010101" pitchFamily="2" charset="-122"/>
              </a:rPr>
              <a:t>(Gordon Moore in 2003)</a:t>
            </a:r>
          </a:p>
          <a:p>
            <a:pPr eaLnBrk="1" hangingPunct="1"/>
            <a:r>
              <a:rPr lang="en-US" altLang="zh-CN">
                <a:ea typeface="宋体" panose="02010600030101010101" pitchFamily="2" charset="-122"/>
              </a:rPr>
              <a:t>More about Moore’s Law at</a:t>
            </a:r>
            <a:br>
              <a:rPr lang="en-US" altLang="zh-CN">
                <a:ea typeface="宋体" panose="02010600030101010101" pitchFamily="2" charset="-122"/>
              </a:rPr>
            </a:br>
            <a:r>
              <a:rPr lang="en-US" altLang="zh-CN" sz="2400">
                <a:ea typeface="宋体" panose="02010600030101010101" pitchFamily="2" charset="-122"/>
              </a:rPr>
              <a:t>http://www.intel.com/research/silicon/mooreslaw.htm</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页脚占位符 2">
            <a:extLst>
              <a:ext uri="{FF2B5EF4-FFF2-40B4-BE49-F238E27FC236}">
                <a16:creationId xmlns:a16="http://schemas.microsoft.com/office/drawing/2014/main" id="{29BA8C1D-E498-4751-A79D-CE9C898CA445}"/>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spcBef>
                <a:spcPct val="0"/>
              </a:spcBef>
              <a:buClrTx/>
              <a:buSzTx/>
              <a:buFontTx/>
              <a:buNone/>
            </a:pPr>
            <a:r>
              <a:rPr lang="en-US" altLang="zh-CN">
                <a:solidFill>
                  <a:schemeClr val="tx1"/>
                </a:solidFill>
                <a:latin typeface="Arial Black" panose="020B0A04020102020204" pitchFamily="34" charset="0"/>
                <a:ea typeface="宋体" panose="02010600030101010101" pitchFamily="2" charset="-122"/>
              </a:rPr>
              <a:t> </a:t>
            </a:r>
          </a:p>
        </p:txBody>
      </p:sp>
      <p:pic>
        <p:nvPicPr>
          <p:cNvPr id="32771" name="Picture 12" descr="Ch1-fig01">
            <a:extLst>
              <a:ext uri="{FF2B5EF4-FFF2-40B4-BE49-F238E27FC236}">
                <a16:creationId xmlns:a16="http://schemas.microsoft.com/office/drawing/2014/main" id="{EE85A68B-E2CF-43D7-BFE5-34C8A470C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1166813"/>
            <a:ext cx="8632825" cy="523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5">
            <a:extLst>
              <a:ext uri="{FF2B5EF4-FFF2-40B4-BE49-F238E27FC236}">
                <a16:creationId xmlns:a16="http://schemas.microsoft.com/office/drawing/2014/main" id="{44F3089F-EB56-4A8C-A8FF-51361DF263C6}"/>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Performance Trend</a:t>
            </a:r>
          </a:p>
        </p:txBody>
      </p:sp>
      <p:sp>
        <p:nvSpPr>
          <p:cNvPr id="11272" name="AutoShape 8">
            <a:extLst>
              <a:ext uri="{FF2B5EF4-FFF2-40B4-BE49-F238E27FC236}">
                <a16:creationId xmlns:a16="http://schemas.microsoft.com/office/drawing/2014/main" id="{3D808FEF-AD2A-49B4-9340-279D596EC1C5}"/>
              </a:ext>
            </a:extLst>
          </p:cNvPr>
          <p:cNvSpPr>
            <a:spLocks noChangeArrowheads="1"/>
          </p:cNvSpPr>
          <p:nvPr/>
        </p:nvSpPr>
        <p:spPr bwMode="auto">
          <a:xfrm>
            <a:off x="4859338" y="4149725"/>
            <a:ext cx="4114800" cy="1752600"/>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lgn="ctr" eaLnBrk="1" hangingPunct="1">
              <a:spcBef>
                <a:spcPct val="0"/>
              </a:spcBef>
              <a:buClrTx/>
              <a:buSzTx/>
              <a:buFontTx/>
              <a:buNone/>
            </a:pPr>
            <a:r>
              <a:rPr lang="en-US" altLang="zh-CN" sz="1600">
                <a:solidFill>
                  <a:schemeClr val="tx1"/>
                </a:solidFill>
                <a:latin typeface="Arial Black" panose="020B0A04020102020204" pitchFamily="34" charset="0"/>
                <a:ea typeface="宋体" panose="02010600030101010101" pitchFamily="2" charset="-122"/>
              </a:rPr>
              <a:t>Possible because of continued</a:t>
            </a:r>
          </a:p>
          <a:p>
            <a:pPr algn="ctr" eaLnBrk="1" hangingPunct="1">
              <a:spcBef>
                <a:spcPct val="0"/>
              </a:spcBef>
              <a:buClrTx/>
              <a:buSzTx/>
              <a:buFontTx/>
              <a:buNone/>
            </a:pPr>
            <a:r>
              <a:rPr lang="en-US" altLang="zh-CN" sz="1600">
                <a:solidFill>
                  <a:schemeClr val="tx1"/>
                </a:solidFill>
                <a:latin typeface="Arial Black" panose="020B0A04020102020204" pitchFamily="34" charset="0"/>
                <a:ea typeface="宋体" panose="02010600030101010101" pitchFamily="2" charset="-122"/>
              </a:rPr>
              <a:t>advances in </a:t>
            </a:r>
            <a:r>
              <a:rPr lang="en-US" altLang="zh-CN" sz="1600" i="1">
                <a:solidFill>
                  <a:srgbClr val="FF0000"/>
                </a:solidFill>
                <a:latin typeface="Arial Black" panose="020B0A04020102020204" pitchFamily="34" charset="0"/>
                <a:ea typeface="宋体" panose="02010600030101010101" pitchFamily="2" charset="-122"/>
              </a:rPr>
              <a:t>computer architecture</a:t>
            </a:r>
            <a:r>
              <a:rPr lang="en-US" altLang="zh-CN" sz="1600">
                <a:solidFill>
                  <a:schemeClr val="tx1"/>
                </a:solidFill>
                <a:latin typeface="Arial Black" panose="020B0A04020102020204" pitchFamily="34" charset="0"/>
                <a:ea typeface="宋体" panose="02010600030101010101" pitchFamily="2" charset="-122"/>
              </a:rPr>
              <a:t>.</a:t>
            </a:r>
          </a:p>
          <a:p>
            <a:pPr algn="ctr" eaLnBrk="1" hangingPunct="1">
              <a:spcBef>
                <a:spcPct val="0"/>
              </a:spcBef>
              <a:buClrTx/>
              <a:buSzTx/>
              <a:buFontTx/>
              <a:buNone/>
            </a:pPr>
            <a:endParaRPr lang="en-US" altLang="zh-CN" sz="1600">
              <a:solidFill>
                <a:schemeClr val="tx1"/>
              </a:solidFill>
              <a:latin typeface="Arial Black" panose="020B0A04020102020204" pitchFamily="34" charset="0"/>
              <a:ea typeface="宋体" panose="02010600030101010101" pitchFamily="2" charset="-122"/>
            </a:endParaRPr>
          </a:p>
          <a:p>
            <a:pPr algn="ctr" eaLnBrk="1" hangingPunct="1">
              <a:spcBef>
                <a:spcPct val="0"/>
              </a:spcBef>
              <a:buClrTx/>
              <a:buSzTx/>
              <a:buFontTx/>
              <a:buNone/>
            </a:pPr>
            <a:r>
              <a:rPr lang="en-US" altLang="zh-CN" sz="1600">
                <a:solidFill>
                  <a:schemeClr val="tx1"/>
                </a:solidFill>
                <a:latin typeface="Arial Black" panose="020B0A04020102020204" pitchFamily="34" charset="0"/>
                <a:ea typeface="宋体" panose="02010600030101010101" pitchFamily="2" charset="-122"/>
              </a:rPr>
              <a:t>Much of computer architecture is</a:t>
            </a:r>
          </a:p>
          <a:p>
            <a:pPr algn="ctr" eaLnBrk="1" hangingPunct="1">
              <a:spcBef>
                <a:spcPct val="0"/>
              </a:spcBef>
              <a:buClrTx/>
              <a:buSzTx/>
              <a:buFontTx/>
              <a:buNone/>
            </a:pPr>
            <a:r>
              <a:rPr lang="en-US" altLang="zh-CN" sz="1600">
                <a:solidFill>
                  <a:schemeClr val="tx1"/>
                </a:solidFill>
                <a:latin typeface="Arial Black" panose="020B0A04020102020204" pitchFamily="34" charset="0"/>
                <a:ea typeface="宋体" panose="02010600030101010101" pitchFamily="2" charset="-122"/>
              </a:rPr>
              <a:t>about how do you organize these</a:t>
            </a:r>
          </a:p>
          <a:p>
            <a:pPr algn="ctr" eaLnBrk="1" hangingPunct="1">
              <a:spcBef>
                <a:spcPct val="0"/>
              </a:spcBef>
              <a:buClrTx/>
              <a:buSzTx/>
              <a:buFontTx/>
              <a:buNone/>
            </a:pPr>
            <a:r>
              <a:rPr lang="en-US" altLang="zh-CN" sz="1600">
                <a:solidFill>
                  <a:schemeClr val="tx1"/>
                </a:solidFill>
                <a:latin typeface="Arial Black" panose="020B0A04020102020204" pitchFamily="34" charset="0"/>
                <a:ea typeface="宋体" panose="02010600030101010101" pitchFamily="2" charset="-122"/>
              </a:rPr>
              <a:t>resources to get more done</a:t>
            </a:r>
          </a:p>
        </p:txBody>
      </p:sp>
      <p:sp>
        <p:nvSpPr>
          <p:cNvPr id="11273" name="AutoShape 9">
            <a:extLst>
              <a:ext uri="{FF2B5EF4-FFF2-40B4-BE49-F238E27FC236}">
                <a16:creationId xmlns:a16="http://schemas.microsoft.com/office/drawing/2014/main" id="{31DC2662-666C-466A-8065-40E500DDE365}"/>
              </a:ext>
            </a:extLst>
          </p:cNvPr>
          <p:cNvSpPr>
            <a:spLocks noChangeArrowheads="1"/>
          </p:cNvSpPr>
          <p:nvPr/>
        </p:nvSpPr>
        <p:spPr bwMode="auto">
          <a:xfrm>
            <a:off x="533400" y="1295400"/>
            <a:ext cx="4038600" cy="685800"/>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lgn="ctr" eaLnBrk="1" hangingPunct="1">
              <a:spcBef>
                <a:spcPct val="0"/>
              </a:spcBef>
              <a:buClrTx/>
              <a:buSzTx/>
              <a:buFontTx/>
              <a:buNone/>
            </a:pPr>
            <a:r>
              <a:rPr lang="en-US" altLang="zh-CN" sz="1600">
                <a:solidFill>
                  <a:schemeClr val="tx1"/>
                </a:solidFill>
                <a:latin typeface="Arial Black" panose="020B0A04020102020204" pitchFamily="34" charset="0"/>
                <a:ea typeface="宋体" panose="02010600030101010101" pitchFamily="2" charset="-122"/>
              </a:rPr>
              <a:t>Doubling the number of people on a</a:t>
            </a:r>
          </a:p>
          <a:p>
            <a:pPr algn="ctr" eaLnBrk="1" hangingPunct="1">
              <a:spcBef>
                <a:spcPct val="0"/>
              </a:spcBef>
              <a:buClrTx/>
              <a:buSzTx/>
              <a:buFontTx/>
              <a:buNone/>
            </a:pPr>
            <a:r>
              <a:rPr lang="en-US" altLang="zh-CN" sz="1600">
                <a:solidFill>
                  <a:schemeClr val="tx1"/>
                </a:solidFill>
                <a:latin typeface="Arial Black" panose="020B0A04020102020204" pitchFamily="34" charset="0"/>
                <a:ea typeface="宋体" panose="02010600030101010101" pitchFamily="2" charset="-122"/>
              </a:rPr>
              <a:t>project doesn’t speed it up by 2x</a:t>
            </a:r>
          </a:p>
        </p:txBody>
      </p:sp>
      <p:sp>
        <p:nvSpPr>
          <p:cNvPr id="11274" name="AutoShape 10">
            <a:extLst>
              <a:ext uri="{FF2B5EF4-FFF2-40B4-BE49-F238E27FC236}">
                <a16:creationId xmlns:a16="http://schemas.microsoft.com/office/drawing/2014/main" id="{30A69F21-F085-476A-8E77-0D48863C64C1}"/>
              </a:ext>
            </a:extLst>
          </p:cNvPr>
          <p:cNvSpPr>
            <a:spLocks noChangeArrowheads="1"/>
          </p:cNvSpPr>
          <p:nvPr/>
        </p:nvSpPr>
        <p:spPr bwMode="auto">
          <a:xfrm>
            <a:off x="533400" y="2209800"/>
            <a:ext cx="4038600" cy="685800"/>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lgn="ctr" eaLnBrk="1" hangingPunct="1">
              <a:spcBef>
                <a:spcPct val="0"/>
              </a:spcBef>
              <a:buClrTx/>
              <a:buSzTx/>
              <a:buFontTx/>
              <a:buNone/>
            </a:pPr>
            <a:r>
              <a:rPr lang="en-US" altLang="zh-CN" sz="1600">
                <a:solidFill>
                  <a:schemeClr val="tx1"/>
                </a:solidFill>
                <a:latin typeface="Arial Black" panose="020B0A04020102020204" pitchFamily="34" charset="0"/>
                <a:ea typeface="宋体" panose="02010600030101010101" pitchFamily="2" charset="-122"/>
              </a:rPr>
              <a:t>Similarly, 2x transistors does not</a:t>
            </a:r>
          </a:p>
          <a:p>
            <a:pPr algn="ctr" eaLnBrk="1" hangingPunct="1">
              <a:spcBef>
                <a:spcPct val="0"/>
              </a:spcBef>
              <a:buClrTx/>
              <a:buSzTx/>
              <a:buFontTx/>
              <a:buNone/>
            </a:pPr>
            <a:r>
              <a:rPr lang="en-US" altLang="zh-CN" sz="1600">
                <a:solidFill>
                  <a:schemeClr val="tx1"/>
                </a:solidFill>
                <a:latin typeface="Arial Black" panose="020B0A04020102020204" pitchFamily="34" charset="0"/>
                <a:ea typeface="宋体" panose="02010600030101010101" pitchFamily="2" charset="-122"/>
              </a:rPr>
              <a:t>automatically get you 2x performance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animBg="1"/>
      <p:bldP spid="11273" grpId="0" animBg="1"/>
      <p:bldP spid="1127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E57FB874-3893-4059-860E-435B2DE2C529}"/>
              </a:ext>
            </a:extLst>
          </p:cNvPr>
          <p:cNvSpPr>
            <a:spLocks noGrp="1" noChangeArrowheads="1"/>
          </p:cNvSpPr>
          <p:nvPr>
            <p:ph type="title"/>
          </p:nvPr>
        </p:nvSpPr>
        <p:spPr>
          <a:xfrm>
            <a:off x="803275" y="381000"/>
            <a:ext cx="8340725" cy="914400"/>
          </a:xfrm>
        </p:spPr>
        <p:txBody>
          <a:bodyPr/>
          <a:lstStyle/>
          <a:p>
            <a:r>
              <a:rPr lang="en-US" altLang="zh-CN">
                <a:ea typeface="宋体" panose="02010600030101010101" pitchFamily="2" charset="-122"/>
              </a:rPr>
              <a:t>How We Increased Single-Core Performance?</a:t>
            </a:r>
            <a:endParaRPr lang="zh-CN" altLang="en-US">
              <a:ea typeface="宋体" panose="02010600030101010101" pitchFamily="2" charset="-122"/>
            </a:endParaRPr>
          </a:p>
        </p:txBody>
      </p:sp>
      <p:sp>
        <p:nvSpPr>
          <p:cNvPr id="33795" name="内容占位符 2">
            <a:extLst>
              <a:ext uri="{FF2B5EF4-FFF2-40B4-BE49-F238E27FC236}">
                <a16:creationId xmlns:a16="http://schemas.microsoft.com/office/drawing/2014/main" id="{D7D1AB50-E1D3-4DB8-870A-DC67100AC24A}"/>
              </a:ext>
            </a:extLst>
          </p:cNvPr>
          <p:cNvSpPr>
            <a:spLocks noGrp="1" noChangeArrowheads="1"/>
          </p:cNvSpPr>
          <p:nvPr>
            <p:ph idx="1"/>
          </p:nvPr>
        </p:nvSpPr>
        <p:spPr>
          <a:xfrm>
            <a:off x="539750" y="1844675"/>
            <a:ext cx="4373563" cy="4267200"/>
          </a:xfrm>
        </p:spPr>
        <p:txBody>
          <a:bodyPr/>
          <a:lstStyle/>
          <a:p>
            <a:r>
              <a:rPr lang="en-US" altLang="zh-CN" sz="2400">
                <a:ea typeface="宋体" panose="02010600030101010101" pitchFamily="2" charset="-122"/>
              </a:rPr>
              <a:t>Packing more transistors on a single chip</a:t>
            </a:r>
          </a:p>
          <a:p>
            <a:pPr lvl="1"/>
            <a:r>
              <a:rPr lang="en-US" altLang="zh-CN" sz="2000">
                <a:ea typeface="宋体" panose="02010600030101010101" pitchFamily="2" charset="-122"/>
              </a:rPr>
              <a:t>Enabled by Moore’s Law</a:t>
            </a:r>
          </a:p>
          <a:p>
            <a:pPr lvl="1"/>
            <a:r>
              <a:rPr lang="en-US" altLang="zh-CN" sz="2000">
                <a:ea typeface="宋体" panose="02010600030101010101" pitchFamily="2" charset="-122"/>
              </a:rPr>
              <a:t>Representative: superscalar</a:t>
            </a:r>
            <a:endParaRPr lang="en-US" altLang="zh-CN">
              <a:ea typeface="宋体" panose="02010600030101010101" pitchFamily="2" charset="-122"/>
            </a:endParaRPr>
          </a:p>
          <a:p>
            <a:endParaRPr lang="en-US" altLang="zh-CN" sz="2400">
              <a:ea typeface="宋体" panose="02010600030101010101" pitchFamily="2" charset="-122"/>
            </a:endParaRPr>
          </a:p>
          <a:p>
            <a:endParaRPr lang="en-US" altLang="zh-CN" sz="2400">
              <a:ea typeface="宋体" panose="02010600030101010101" pitchFamily="2" charset="-122"/>
            </a:endParaRPr>
          </a:p>
          <a:p>
            <a:r>
              <a:rPr lang="en-US" altLang="zh-CN" sz="2400">
                <a:ea typeface="宋体" panose="02010600030101010101" pitchFamily="2" charset="-122"/>
              </a:rPr>
              <a:t>Increasing clock frequency</a:t>
            </a:r>
          </a:p>
          <a:p>
            <a:pPr lvl="1"/>
            <a:r>
              <a:rPr lang="en-US" altLang="zh-CN" sz="2000">
                <a:ea typeface="宋体" panose="02010600030101010101" pitchFamily="2" charset="-122"/>
              </a:rPr>
              <a:t>Enabled by device scaling</a:t>
            </a:r>
          </a:p>
          <a:p>
            <a:pPr lvl="1"/>
            <a:r>
              <a:rPr lang="en-US" altLang="zh-CN" sz="2000">
                <a:ea typeface="宋体" panose="02010600030101010101" pitchFamily="2" charset="-122"/>
              </a:rPr>
              <a:t>Representative: pipeline</a:t>
            </a:r>
            <a:endParaRPr lang="zh-CN" altLang="en-US" sz="2000">
              <a:ea typeface="宋体" panose="02010600030101010101" pitchFamily="2" charset="-122"/>
            </a:endParaRPr>
          </a:p>
        </p:txBody>
      </p:sp>
      <p:pic>
        <p:nvPicPr>
          <p:cNvPr id="33796" name="Picture 2">
            <a:extLst>
              <a:ext uri="{FF2B5EF4-FFF2-40B4-BE49-F238E27FC236}">
                <a16:creationId xmlns:a16="http://schemas.microsoft.com/office/drawing/2014/main" id="{178FB6DF-8F8C-45C3-BD52-B43ECD152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325" y="1166813"/>
            <a:ext cx="3859213"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4" descr="transistor-clock-rate">
            <a:extLst>
              <a:ext uri="{FF2B5EF4-FFF2-40B4-BE49-F238E27FC236}">
                <a16:creationId xmlns:a16="http://schemas.microsoft.com/office/drawing/2014/main" id="{9BC00F92-BEB9-4026-9E16-4922C8537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425" y="4097338"/>
            <a:ext cx="3313113"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superscalar">
            <a:extLst>
              <a:ext uri="{FF2B5EF4-FFF2-40B4-BE49-F238E27FC236}">
                <a16:creationId xmlns:a16="http://schemas.microsoft.com/office/drawing/2014/main" id="{4680A7B6-DCD5-4538-976B-282398922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775" y="1858963"/>
            <a:ext cx="3705225" cy="32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2">
            <a:extLst>
              <a:ext uri="{FF2B5EF4-FFF2-40B4-BE49-F238E27FC236}">
                <a16:creationId xmlns:a16="http://schemas.microsoft.com/office/drawing/2014/main" id="{49B784F1-261D-4FA0-8F0C-F4DAC1CEE0CA}"/>
              </a:ext>
            </a:extLst>
          </p:cNvPr>
          <p:cNvSpPr>
            <a:spLocks noGrp="1" noChangeArrowheads="1"/>
          </p:cNvSpPr>
          <p:nvPr>
            <p:ph type="title"/>
          </p:nvPr>
        </p:nvSpPr>
        <p:spPr/>
        <p:txBody>
          <a:bodyPr/>
          <a:lstStyle/>
          <a:p>
            <a:r>
              <a:rPr lang="en-US" altLang="zh-CN">
                <a:latin typeface="Arial Narrow Bold" panose="020B0706020202030204" pitchFamily="34" charset="0"/>
                <a:ea typeface="宋体" panose="02010600030101010101" pitchFamily="2" charset="-122"/>
              </a:rPr>
              <a:t>1980: Superscalar</a:t>
            </a:r>
            <a:endParaRPr lang="zh-CN" altLang="en-US">
              <a:latin typeface="Arial Narrow Bold" panose="020B0706020202030204" pitchFamily="34" charset="0"/>
              <a:ea typeface="宋体" panose="02010600030101010101" pitchFamily="2" charset="-122"/>
            </a:endParaRPr>
          </a:p>
        </p:txBody>
      </p:sp>
      <p:sp>
        <p:nvSpPr>
          <p:cNvPr id="34820" name="Rectangle 3">
            <a:extLst>
              <a:ext uri="{FF2B5EF4-FFF2-40B4-BE49-F238E27FC236}">
                <a16:creationId xmlns:a16="http://schemas.microsoft.com/office/drawing/2014/main" id="{B91AF329-ACA5-4040-AD64-E30B82721C53}"/>
              </a:ext>
            </a:extLst>
          </p:cNvPr>
          <p:cNvSpPr>
            <a:spLocks noGrp="1" noChangeArrowheads="1"/>
          </p:cNvSpPr>
          <p:nvPr>
            <p:ph type="body" idx="1"/>
          </p:nvPr>
        </p:nvSpPr>
        <p:spPr>
          <a:xfrm>
            <a:off x="304800" y="1143000"/>
            <a:ext cx="4987925" cy="4340225"/>
          </a:xfrm>
        </p:spPr>
        <p:txBody>
          <a:bodyPr/>
          <a:lstStyle/>
          <a:p>
            <a:r>
              <a:rPr lang="en-US" altLang="zh-CN" sz="2800">
                <a:ea typeface="宋体" panose="02010600030101010101" pitchFamily="2" charset="-122"/>
              </a:rPr>
              <a:t>Deploy multiple functional units</a:t>
            </a:r>
          </a:p>
          <a:p>
            <a:r>
              <a:rPr lang="en-US" altLang="zh-CN" sz="2800">
                <a:ea typeface="宋体" panose="02010600030101010101" pitchFamily="2" charset="-122"/>
              </a:rPr>
              <a:t>10 CPI </a:t>
            </a:r>
            <a:r>
              <a:rPr lang="en-US" altLang="zh-CN" sz="2800">
                <a:ea typeface="宋体" panose="02010600030101010101" pitchFamily="2" charset="-122"/>
                <a:sym typeface="Symbol" panose="05050102010706020507" pitchFamily="18" charset="2"/>
              </a:rPr>
              <a:t></a:t>
            </a:r>
            <a:r>
              <a:rPr lang="en-US" altLang="zh-CN" sz="2800">
                <a:ea typeface="宋体" panose="02010600030101010101" pitchFamily="2" charset="-122"/>
              </a:rPr>
              <a:t> 5 CPI</a:t>
            </a:r>
          </a:p>
          <a:p>
            <a:pPr lvl="1"/>
            <a:r>
              <a:rPr lang="en-US" altLang="zh-CN" sz="2400">
                <a:ea typeface="宋体" panose="02010600030101010101" pitchFamily="2" charset="-122"/>
              </a:rPr>
              <a:t>Implicit instruction level parallelism</a:t>
            </a:r>
          </a:p>
          <a:p>
            <a:pPr lvl="2"/>
            <a:r>
              <a:rPr lang="en-US" altLang="zh-CN" sz="2000">
                <a:ea typeface="宋体" panose="02010600030101010101" pitchFamily="2" charset="-122"/>
              </a:rPr>
              <a:t>2-way to 8-way</a:t>
            </a:r>
            <a:r>
              <a:rPr lang="zh-CN" altLang="en-US" sz="2000">
                <a:ea typeface="宋体" panose="02010600030101010101" pitchFamily="2" charset="-122"/>
              </a:rPr>
              <a:t> </a:t>
            </a:r>
            <a:r>
              <a:rPr lang="en-US" altLang="zh-CN" sz="2000">
                <a:ea typeface="宋体" panose="02010600030101010101" pitchFamily="2" charset="-122"/>
              </a:rPr>
              <a:t>instruction issue</a:t>
            </a:r>
          </a:p>
          <a:p>
            <a:pPr lvl="2"/>
            <a:r>
              <a:rPr lang="en-US" altLang="zh-CN" sz="2000">
                <a:ea typeface="宋体" panose="02010600030101010101" pitchFamily="2" charset="-122"/>
              </a:rPr>
              <a:t>Out-of-order execution</a:t>
            </a:r>
          </a:p>
          <a:p>
            <a:pPr lvl="2"/>
            <a:r>
              <a:rPr lang="en-US" altLang="zh-CN" sz="2000">
                <a:ea typeface="宋体" panose="02010600030101010101" pitchFamily="2" charset="-122"/>
              </a:rPr>
              <a:t>Branch prediction</a:t>
            </a:r>
            <a:endParaRPr lang="zh-CN" altLang="en-US" sz="2000">
              <a:ea typeface="宋体" panose="02010600030101010101" pitchFamily="2" charset="-122"/>
            </a:endParaRPr>
          </a:p>
          <a:p>
            <a:r>
              <a:rPr lang="en-US" altLang="zh-CN" sz="2800">
                <a:ea typeface="宋体" panose="02010600030101010101" pitchFamily="2" charset="-122"/>
              </a:rPr>
              <a:t>Reached a limit when 1000s instructions on the fly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F8F3A1B-2579-4CFC-905F-6AEFAF0FA124}"/>
              </a:ext>
            </a:extLst>
          </p:cNvPr>
          <p:cNvSpPr>
            <a:spLocks noGrp="1" noChangeArrowheads="1"/>
          </p:cNvSpPr>
          <p:nvPr>
            <p:ph type="title"/>
          </p:nvPr>
        </p:nvSpPr>
        <p:spPr/>
        <p:txBody>
          <a:bodyPr/>
          <a:lstStyle/>
          <a:p>
            <a:r>
              <a:rPr lang="en-US" altLang="zh-CN">
                <a:latin typeface="Arial Narrow Bold" panose="020B0706020202030204" pitchFamily="34" charset="0"/>
                <a:ea typeface="宋体" panose="02010600030101010101" pitchFamily="2" charset="-122"/>
              </a:rPr>
              <a:t>1990: Pipeline</a:t>
            </a:r>
            <a:endParaRPr lang="zh-CN" altLang="en-US">
              <a:latin typeface="Arial Narrow Bold" panose="020B0706020202030204" pitchFamily="34" charset="0"/>
              <a:ea typeface="宋体" panose="02010600030101010101" pitchFamily="2" charset="-122"/>
            </a:endParaRPr>
          </a:p>
        </p:txBody>
      </p:sp>
      <p:sp>
        <p:nvSpPr>
          <p:cNvPr id="35843" name="Rectangle 3">
            <a:extLst>
              <a:ext uri="{FF2B5EF4-FFF2-40B4-BE49-F238E27FC236}">
                <a16:creationId xmlns:a16="http://schemas.microsoft.com/office/drawing/2014/main" id="{00E2DB4D-6F82-4DAC-BC63-9DE8626CD5DD}"/>
              </a:ext>
            </a:extLst>
          </p:cNvPr>
          <p:cNvSpPr>
            <a:spLocks noGrp="1" noChangeArrowheads="1"/>
          </p:cNvSpPr>
          <p:nvPr>
            <p:ph type="body" idx="1"/>
          </p:nvPr>
        </p:nvSpPr>
        <p:spPr>
          <a:xfrm>
            <a:off x="684213" y="1196975"/>
            <a:ext cx="7275512" cy="4418013"/>
          </a:xfrm>
        </p:spPr>
        <p:txBody>
          <a:bodyPr/>
          <a:lstStyle/>
          <a:p>
            <a:r>
              <a:rPr lang="en-US" altLang="zh-CN">
                <a:ea typeface="宋体" panose="02010600030101010101" pitchFamily="2" charset="-122"/>
              </a:rPr>
              <a:t>5 CPI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0.5 CPI</a:t>
            </a:r>
          </a:p>
          <a:p>
            <a:pPr lvl="1"/>
            <a:r>
              <a:rPr lang="en-US" altLang="zh-CN">
                <a:ea typeface="宋体" panose="02010600030101010101" pitchFamily="2" charset="-122"/>
              </a:rPr>
              <a:t>Implicit instruction level parallelism in time domain</a:t>
            </a:r>
          </a:p>
          <a:p>
            <a:r>
              <a:rPr lang="en-US" altLang="zh-CN">
                <a:ea typeface="宋体" panose="02010600030101010101" pitchFamily="2" charset="-122"/>
              </a:rPr>
              <a:t>Allows faster clock frequency</a:t>
            </a:r>
          </a:p>
        </p:txBody>
      </p:sp>
      <p:pic>
        <p:nvPicPr>
          <p:cNvPr id="35844" name="Picture 4" descr="pipe">
            <a:extLst>
              <a:ext uri="{FF2B5EF4-FFF2-40B4-BE49-F238E27FC236}">
                <a16:creationId xmlns:a16="http://schemas.microsoft.com/office/drawing/2014/main" id="{B1B168D6-DFE2-484D-A9F3-4E5E7F757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3284538"/>
            <a:ext cx="5729288"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25CC1882-4646-419D-B184-6D09DF86D35E}"/>
              </a:ext>
            </a:extLst>
          </p:cNvPr>
          <p:cNvSpPr>
            <a:spLocks noGrp="1" noChangeArrowheads="1"/>
          </p:cNvSpPr>
          <p:nvPr>
            <p:ph type="title"/>
          </p:nvPr>
        </p:nvSpPr>
        <p:spPr>
          <a:xfrm>
            <a:off x="611188" y="171450"/>
            <a:ext cx="8281987" cy="646113"/>
          </a:xfrm>
        </p:spPr>
        <p:txBody>
          <a:bodyPr/>
          <a:lstStyle/>
          <a:p>
            <a:r>
              <a:rPr lang="en-US" altLang="zh-CN" sz="3600">
                <a:ea typeface="宋体" panose="02010600030101010101" pitchFamily="2" charset="-122"/>
              </a:rPr>
              <a:t>2001:Hyper-Threading technology</a:t>
            </a:r>
            <a:endParaRPr lang="zh-CN" altLang="en-US" sz="3600">
              <a:ea typeface="宋体" panose="02010600030101010101" pitchFamily="2" charset="-122"/>
            </a:endParaRPr>
          </a:p>
        </p:txBody>
      </p:sp>
      <p:sp>
        <p:nvSpPr>
          <p:cNvPr id="36867" name="内容占位符 2">
            <a:extLst>
              <a:ext uri="{FF2B5EF4-FFF2-40B4-BE49-F238E27FC236}">
                <a16:creationId xmlns:a16="http://schemas.microsoft.com/office/drawing/2014/main" id="{4FCB8ECA-BBCE-4D43-A945-0E0C5DBF0515}"/>
              </a:ext>
            </a:extLst>
          </p:cNvPr>
          <p:cNvSpPr>
            <a:spLocks noGrp="1" noChangeArrowheads="1"/>
          </p:cNvSpPr>
          <p:nvPr>
            <p:ph idx="1"/>
          </p:nvPr>
        </p:nvSpPr>
        <p:spPr>
          <a:xfrm>
            <a:off x="301625" y="836613"/>
            <a:ext cx="8540750" cy="5262562"/>
          </a:xfrm>
        </p:spPr>
        <p:txBody>
          <a:bodyPr/>
          <a:lstStyle/>
          <a:p>
            <a:r>
              <a:rPr lang="en-US" altLang="zh-CN" sz="2800">
                <a:ea typeface="宋体" panose="02010600030101010101" pitchFamily="2" charset="-122"/>
              </a:rPr>
              <a:t>allows each microprocessor core to execute two software threads at the same time.</a:t>
            </a:r>
          </a:p>
          <a:p>
            <a:r>
              <a:rPr lang="en-US" altLang="zh-CN" sz="2800">
                <a:ea typeface="宋体" panose="02010600030101010101" pitchFamily="2" charset="-122"/>
              </a:rPr>
              <a:t>a processor with Hyper-Threading Technology consists of two logical processors per core, each of which has its own processor architectural state. </a:t>
            </a:r>
          </a:p>
          <a:p>
            <a:r>
              <a:rPr lang="en-US" altLang="zh-CN" sz="2800">
                <a:ea typeface="宋体" panose="02010600030101010101" pitchFamily="2" charset="-122"/>
              </a:rPr>
              <a:t>Each logical processor can be individually halted, interrupted or directed to execute a specified thread, independently from the other logical processor sharing the same physical core.</a:t>
            </a:r>
          </a:p>
          <a:p>
            <a:r>
              <a:rPr lang="en-US" altLang="zh-CN" sz="2800">
                <a:ea typeface="宋体" panose="02010600030101010101" pitchFamily="2" charset="-122"/>
              </a:rPr>
              <a:t>the logical processors in a hyper-threaded core share the execution resources.</a:t>
            </a:r>
            <a:endParaRPr lang="zh-CN" altLang="en-US" sz="280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B3BE46FB-643B-405E-8F9E-71A4A606949A}"/>
              </a:ext>
            </a:extLst>
          </p:cNvPr>
          <p:cNvSpPr>
            <a:spLocks noGrp="1" noChangeArrowheads="1"/>
          </p:cNvSpPr>
          <p:nvPr>
            <p:ph type="title"/>
          </p:nvPr>
        </p:nvSpPr>
        <p:spPr>
          <a:xfrm>
            <a:off x="611188" y="2591336"/>
            <a:ext cx="8532812" cy="1323439"/>
          </a:xfrm>
        </p:spPr>
        <p:txBody>
          <a:bodyPr/>
          <a:lstStyle/>
          <a:p>
            <a:r>
              <a:rPr lang="en-US" altLang="zh-CN" dirty="0">
                <a:ea typeface="宋体" panose="02010600030101010101" pitchFamily="2" charset="-122"/>
              </a:rPr>
              <a:t>Section1-Why Parallel Computing</a:t>
            </a:r>
            <a:endParaRPr lang="zh-CN" altLang="en-US" dirty="0">
              <a:ea typeface="宋体" panose="02010600030101010101" pitchFamily="2" charset="-122"/>
            </a:endParaRPr>
          </a:p>
        </p:txBody>
      </p:sp>
    </p:spTree>
  </p:cSld>
  <p:clrMapOvr>
    <a:masterClrMapping/>
  </p:clrMapOvr>
  <p:transition spd="slow" advTm="188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0767F94F-F0A0-4DB0-ACB4-93584EAD4030}"/>
              </a:ext>
            </a:extLst>
          </p:cNvPr>
          <p:cNvSpPr>
            <a:spLocks noGrp="1" noChangeArrowheads="1"/>
          </p:cNvSpPr>
          <p:nvPr>
            <p:ph type="title"/>
          </p:nvPr>
        </p:nvSpPr>
        <p:spPr/>
        <p:txBody>
          <a:bodyPr/>
          <a:lstStyle/>
          <a:p>
            <a:endParaRPr lang="zh-CN" altLang="en-US">
              <a:ea typeface="宋体" panose="02010600030101010101" pitchFamily="2" charset="-122"/>
            </a:endParaRPr>
          </a:p>
        </p:txBody>
      </p:sp>
      <p:sp>
        <p:nvSpPr>
          <p:cNvPr id="37891" name="内容占位符 2">
            <a:extLst>
              <a:ext uri="{FF2B5EF4-FFF2-40B4-BE49-F238E27FC236}">
                <a16:creationId xmlns:a16="http://schemas.microsoft.com/office/drawing/2014/main" id="{6B885695-C9AA-44A6-B73D-603565D813FA}"/>
              </a:ext>
            </a:extLst>
          </p:cNvPr>
          <p:cNvSpPr>
            <a:spLocks noGrp="1" noChangeArrowheads="1"/>
          </p:cNvSpPr>
          <p:nvPr>
            <p:ph idx="1"/>
          </p:nvPr>
        </p:nvSpPr>
        <p:spPr>
          <a:xfrm>
            <a:off x="0" y="765175"/>
            <a:ext cx="4787900" cy="5616575"/>
          </a:xfrm>
        </p:spPr>
        <p:txBody>
          <a:bodyPr/>
          <a:lstStyle/>
          <a:p>
            <a:r>
              <a:rPr lang="en-US" altLang="zh-CN" sz="2400">
                <a:ea typeface="宋体" panose="02010600030101010101" pitchFamily="2" charset="-122"/>
              </a:rPr>
              <a:t>Instructions are fetched from RAM (differently colored boxes represent the instructions of four different programs), decoded and reordered by the front end (white boxes represent pipeline bubbles), and passed to the execution core capable of executing instructions from two different programs during the same clock cycle</a:t>
            </a:r>
            <a:endParaRPr lang="zh-CN" altLang="en-US" sz="2400">
              <a:ea typeface="宋体" panose="02010600030101010101" pitchFamily="2" charset="-122"/>
            </a:endParaRPr>
          </a:p>
        </p:txBody>
      </p:sp>
      <p:pic>
        <p:nvPicPr>
          <p:cNvPr id="37892" name="Picture 2">
            <a:extLst>
              <a:ext uri="{FF2B5EF4-FFF2-40B4-BE49-F238E27FC236}">
                <a16:creationId xmlns:a16="http://schemas.microsoft.com/office/drawing/2014/main" id="{4E583D43-6B8A-45A5-9150-6018D0B29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925" y="549275"/>
            <a:ext cx="4537075" cy="569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6ADC3C39-D0F0-4F56-8215-249770170BE7}"/>
              </a:ext>
            </a:extLst>
          </p:cNvPr>
          <p:cNvSpPr>
            <a:spLocks noGrp="1" noChangeArrowheads="1"/>
          </p:cNvSpPr>
          <p:nvPr>
            <p:ph type="title"/>
          </p:nvPr>
        </p:nvSpPr>
        <p:spPr/>
        <p:txBody>
          <a:bodyPr/>
          <a:lstStyle/>
          <a:p>
            <a:r>
              <a:rPr lang="en-US" altLang="zh-CN">
                <a:ea typeface="宋体" panose="02010600030101010101" pitchFamily="2" charset="-122"/>
              </a:rPr>
              <a:t>HTT-Benefits</a:t>
            </a:r>
            <a:endParaRPr lang="zh-CN" altLang="en-US">
              <a:ea typeface="宋体" panose="02010600030101010101" pitchFamily="2" charset="-122"/>
            </a:endParaRPr>
          </a:p>
        </p:txBody>
      </p:sp>
      <p:sp>
        <p:nvSpPr>
          <p:cNvPr id="38915" name="内容占位符 2">
            <a:extLst>
              <a:ext uri="{FF2B5EF4-FFF2-40B4-BE49-F238E27FC236}">
                <a16:creationId xmlns:a16="http://schemas.microsoft.com/office/drawing/2014/main" id="{E2B2C442-7363-4591-8239-E72CDE15A63F}"/>
              </a:ext>
            </a:extLst>
          </p:cNvPr>
          <p:cNvSpPr>
            <a:spLocks noGrp="1" noChangeArrowheads="1"/>
          </p:cNvSpPr>
          <p:nvPr>
            <p:ph idx="1"/>
          </p:nvPr>
        </p:nvSpPr>
        <p:spPr>
          <a:xfrm>
            <a:off x="250825" y="620713"/>
            <a:ext cx="8540750" cy="4902200"/>
          </a:xfrm>
        </p:spPr>
        <p:txBody>
          <a:bodyPr/>
          <a:lstStyle/>
          <a:p>
            <a:r>
              <a:rPr lang="en-US" altLang="zh-CN" sz="2800">
                <a:ea typeface="宋体" panose="02010600030101010101" pitchFamily="2" charset="-122"/>
              </a:rPr>
              <a:t>The main function of hyper-threading is to increase the number of independent instructions in the pipeline; it takes advantage of superscalar architecture, in which multiple instructions operate on separate data in parallel.</a:t>
            </a:r>
          </a:p>
          <a:p>
            <a:r>
              <a:rPr lang="en-US" altLang="zh-CN" sz="2800">
                <a:ea typeface="宋体" panose="02010600030101010101" pitchFamily="2" charset="-122"/>
              </a:rPr>
              <a:t>With HTT, one physical core appears as two processors to the operating system, which can use each core to schedule two processes at once. </a:t>
            </a:r>
          </a:p>
          <a:p>
            <a:r>
              <a:rPr lang="en-US" altLang="zh-CN" sz="2800">
                <a:ea typeface="宋体" panose="02010600030101010101" pitchFamily="2" charset="-122"/>
              </a:rPr>
              <a:t>Two or more processes can use the same resources: if resources for one process are not available, then another process can continue if its resources are available.</a:t>
            </a:r>
            <a:endParaRPr lang="zh-CN" altLang="en-US" sz="280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CA0C5E35-D5E6-4931-8F93-861B489644DF}"/>
              </a:ext>
            </a:extLst>
          </p:cNvPr>
          <p:cNvSpPr>
            <a:spLocks noGrp="1" noChangeArrowheads="1"/>
          </p:cNvSpPr>
          <p:nvPr>
            <p:ph type="title"/>
          </p:nvPr>
        </p:nvSpPr>
        <p:spPr/>
        <p:txBody>
          <a:bodyPr/>
          <a:lstStyle/>
          <a:p>
            <a:r>
              <a:rPr lang="en-US" altLang="zh-CN">
                <a:ea typeface="宋体" panose="02010600030101010101" pitchFamily="2" charset="-122"/>
              </a:rPr>
              <a:t>HTT-Drawbacks</a:t>
            </a:r>
            <a:endParaRPr lang="zh-CN" altLang="en-US">
              <a:ea typeface="宋体" panose="02010600030101010101" pitchFamily="2" charset="-122"/>
            </a:endParaRPr>
          </a:p>
        </p:txBody>
      </p:sp>
      <p:sp>
        <p:nvSpPr>
          <p:cNvPr id="39939" name="内容占位符 2">
            <a:extLst>
              <a:ext uri="{FF2B5EF4-FFF2-40B4-BE49-F238E27FC236}">
                <a16:creationId xmlns:a16="http://schemas.microsoft.com/office/drawing/2014/main" id="{85282BB9-6001-4160-8BE1-9AE1C315ABD3}"/>
              </a:ext>
            </a:extLst>
          </p:cNvPr>
          <p:cNvSpPr>
            <a:spLocks noGrp="1" noChangeArrowheads="1"/>
          </p:cNvSpPr>
          <p:nvPr>
            <p:ph idx="1"/>
          </p:nvPr>
        </p:nvSpPr>
        <p:spPr>
          <a:xfrm>
            <a:off x="323850" y="836613"/>
            <a:ext cx="8540750" cy="4902200"/>
          </a:xfrm>
        </p:spPr>
        <p:txBody>
          <a:bodyPr/>
          <a:lstStyle/>
          <a:p>
            <a:r>
              <a:rPr lang="en-US" altLang="zh-CN">
                <a:ea typeface="宋体" panose="02010600030101010101" pitchFamily="2" charset="-122"/>
              </a:rPr>
              <a:t>Requiring simultaneous multithreading (SMT) support in the operating system</a:t>
            </a:r>
          </a:p>
          <a:p>
            <a:r>
              <a:rPr lang="en-US" altLang="zh-CN">
                <a:ea typeface="宋体" panose="02010600030101010101" pitchFamily="2" charset="-122"/>
              </a:rPr>
              <a:t>Hyper-threading can be properly utilized only with an operating system specifically optimized for it(e.g. Windows 2000 and Linux older than 2.4)</a:t>
            </a:r>
          </a:p>
          <a:p>
            <a:pPr lvl="1"/>
            <a:r>
              <a:rPr lang="en-US" altLang="zh-CN">
                <a:ea typeface="宋体" panose="02010600030101010101" pitchFamily="2" charset="-122"/>
              </a:rPr>
              <a:t>Intel recommends HTT to be disabled when using operating systems unaware of this hardware feature.</a:t>
            </a:r>
          </a:p>
          <a:p>
            <a:r>
              <a:rPr lang="en-US" altLang="zh-CN">
                <a:ea typeface="宋体" panose="02010600030101010101" pitchFamily="2" charset="-122"/>
              </a:rPr>
              <a:t>Energy inefficiency</a:t>
            </a:r>
            <a:endParaRPr lang="zh-CN" altLang="en-US">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A33F31E-3B32-44D2-B04E-E23BC90A7C77}"/>
              </a:ext>
            </a:extLst>
          </p:cNvPr>
          <p:cNvSpPr>
            <a:spLocks noGrp="1" noChangeArrowheads="1"/>
          </p:cNvSpPr>
          <p:nvPr>
            <p:ph type="title"/>
          </p:nvPr>
        </p:nvSpPr>
        <p:spPr>
          <a:xfrm>
            <a:off x="611188" y="260350"/>
            <a:ext cx="8532812" cy="914400"/>
          </a:xfrm>
        </p:spPr>
        <p:txBody>
          <a:bodyPr/>
          <a:lstStyle/>
          <a:p>
            <a:r>
              <a:rPr lang="en-US" altLang="zh-CN" dirty="0">
                <a:ea typeface="宋体" panose="02010600030101010101" pitchFamily="2" charset="-122"/>
              </a:rPr>
              <a:t>Faster Clock : Diminishing Return</a:t>
            </a:r>
            <a:endParaRPr lang="zh-CN" altLang="en-US" dirty="0">
              <a:ea typeface="宋体" panose="02010600030101010101" pitchFamily="2" charset="-122"/>
            </a:endParaRPr>
          </a:p>
        </p:txBody>
      </p:sp>
      <p:pic>
        <p:nvPicPr>
          <p:cNvPr id="40963" name="Picture 4" descr="ppe-pipeline">
            <a:extLst>
              <a:ext uri="{FF2B5EF4-FFF2-40B4-BE49-F238E27FC236}">
                <a16:creationId xmlns:a16="http://schemas.microsoft.com/office/drawing/2014/main" id="{68D1689C-B13C-40E2-BB28-3723B401D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13" y="4329113"/>
            <a:ext cx="3871912"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5" descr="pipe">
            <a:extLst>
              <a:ext uri="{FF2B5EF4-FFF2-40B4-BE49-F238E27FC236}">
                <a16:creationId xmlns:a16="http://schemas.microsoft.com/office/drawing/2014/main" id="{14552FA5-07BC-4293-93D1-998BA51C1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3379788"/>
            <a:ext cx="3959225"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AutoShape 6">
            <a:extLst>
              <a:ext uri="{FF2B5EF4-FFF2-40B4-BE49-F238E27FC236}">
                <a16:creationId xmlns:a16="http://schemas.microsoft.com/office/drawing/2014/main" id="{8EED598C-8FDC-48E2-B7E0-50EF764CEED1}"/>
              </a:ext>
            </a:extLst>
          </p:cNvPr>
          <p:cNvSpPr>
            <a:spLocks noChangeArrowheads="1"/>
          </p:cNvSpPr>
          <p:nvPr/>
        </p:nvSpPr>
        <p:spPr bwMode="auto">
          <a:xfrm rot="2365976">
            <a:off x="4719638" y="4168775"/>
            <a:ext cx="663575" cy="319088"/>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chemeClr val="tx1"/>
            </a:solidFill>
            <a:miter lim="800000"/>
            <a:headEnd/>
            <a:tailEnd/>
          </a:ln>
        </p:spPr>
        <p:txBody>
          <a:bodyPr wrap="none" anchor="ctr"/>
          <a:lstStyle/>
          <a:p>
            <a:endParaRPr lang="zh-CN" altLang="en-US"/>
          </a:p>
        </p:txBody>
      </p:sp>
      <p:sp>
        <p:nvSpPr>
          <p:cNvPr id="40966" name="AutoShape 8">
            <a:extLst>
              <a:ext uri="{FF2B5EF4-FFF2-40B4-BE49-F238E27FC236}">
                <a16:creationId xmlns:a16="http://schemas.microsoft.com/office/drawing/2014/main" id="{3B0BD611-92FD-40CD-9616-139A3C893E86}"/>
              </a:ext>
            </a:extLst>
          </p:cNvPr>
          <p:cNvSpPr>
            <a:spLocks noChangeAspect="1" noChangeArrowheads="1" noTextEdit="1"/>
          </p:cNvSpPr>
          <p:nvPr/>
        </p:nvSpPr>
        <p:spPr bwMode="auto">
          <a:xfrm>
            <a:off x="6510338" y="1622425"/>
            <a:ext cx="2225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40967" name="组合 1">
            <a:extLst>
              <a:ext uri="{FF2B5EF4-FFF2-40B4-BE49-F238E27FC236}">
                <a16:creationId xmlns:a16="http://schemas.microsoft.com/office/drawing/2014/main" id="{1C2E383E-1250-4241-8091-6E8640F19588}"/>
              </a:ext>
            </a:extLst>
          </p:cNvPr>
          <p:cNvGrpSpPr>
            <a:grpSpLocks/>
          </p:cNvGrpSpPr>
          <p:nvPr/>
        </p:nvGrpSpPr>
        <p:grpSpPr bwMode="auto">
          <a:xfrm>
            <a:off x="6445250" y="1752600"/>
            <a:ext cx="2225675" cy="1812925"/>
            <a:chOff x="6510337" y="1938338"/>
            <a:chExt cx="2225675" cy="1814058"/>
          </a:xfrm>
        </p:grpSpPr>
        <p:pic>
          <p:nvPicPr>
            <p:cNvPr id="40969" name="Picture 9">
              <a:extLst>
                <a:ext uri="{FF2B5EF4-FFF2-40B4-BE49-F238E27FC236}">
                  <a16:creationId xmlns:a16="http://schemas.microsoft.com/office/drawing/2014/main" id="{6FA2E7C7-A3DE-42C4-B549-7DCC04AE2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337" y="1938338"/>
              <a:ext cx="222567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Freeform 10">
              <a:extLst>
                <a:ext uri="{FF2B5EF4-FFF2-40B4-BE49-F238E27FC236}">
                  <a16:creationId xmlns:a16="http://schemas.microsoft.com/office/drawing/2014/main" id="{68E169FC-70B9-4DC6-B266-FA9A88C2551E}"/>
                </a:ext>
              </a:extLst>
            </p:cNvPr>
            <p:cNvSpPr>
              <a:spLocks noEditPoints="1"/>
            </p:cNvSpPr>
            <p:nvPr/>
          </p:nvSpPr>
          <p:spPr bwMode="auto">
            <a:xfrm>
              <a:off x="7667625" y="2657476"/>
              <a:ext cx="14287" cy="889000"/>
            </a:xfrm>
            <a:custGeom>
              <a:avLst/>
              <a:gdLst>
                <a:gd name="T0" fmla="*/ 2147483646 w 13"/>
                <a:gd name="T1" fmla="*/ 0 h 755"/>
                <a:gd name="T2" fmla="*/ 2147483646 w 13"/>
                <a:gd name="T3" fmla="*/ 2147483646 h 755"/>
                <a:gd name="T4" fmla="*/ 0 w 13"/>
                <a:gd name="T5" fmla="*/ 2147483646 h 755"/>
                <a:gd name="T6" fmla="*/ 0 w 13"/>
                <a:gd name="T7" fmla="*/ 0 h 755"/>
                <a:gd name="T8" fmla="*/ 2147483646 w 13"/>
                <a:gd name="T9" fmla="*/ 0 h 755"/>
                <a:gd name="T10" fmla="*/ 2147483646 w 13"/>
                <a:gd name="T11" fmla="*/ 2147483646 h 755"/>
                <a:gd name="T12" fmla="*/ 2147483646 w 13"/>
                <a:gd name="T13" fmla="*/ 2147483646 h 755"/>
                <a:gd name="T14" fmla="*/ 0 w 13"/>
                <a:gd name="T15" fmla="*/ 2147483646 h 755"/>
                <a:gd name="T16" fmla="*/ 0 w 13"/>
                <a:gd name="T17" fmla="*/ 2147483646 h 755"/>
                <a:gd name="T18" fmla="*/ 2147483646 w 13"/>
                <a:gd name="T19" fmla="*/ 2147483646 h 755"/>
                <a:gd name="T20" fmla="*/ 2147483646 w 13"/>
                <a:gd name="T21" fmla="*/ 2147483646 h 755"/>
                <a:gd name="T22" fmla="*/ 2147483646 w 13"/>
                <a:gd name="T23" fmla="*/ 2147483646 h 755"/>
                <a:gd name="T24" fmla="*/ 0 w 13"/>
                <a:gd name="T25" fmla="*/ 2147483646 h 755"/>
                <a:gd name="T26" fmla="*/ 0 w 13"/>
                <a:gd name="T27" fmla="*/ 2147483646 h 755"/>
                <a:gd name="T28" fmla="*/ 2147483646 w 13"/>
                <a:gd name="T29" fmla="*/ 2147483646 h 755"/>
                <a:gd name="T30" fmla="*/ 2147483646 w 13"/>
                <a:gd name="T31" fmla="*/ 2147483646 h 755"/>
                <a:gd name="T32" fmla="*/ 2147483646 w 13"/>
                <a:gd name="T33" fmla="*/ 2147483646 h 755"/>
                <a:gd name="T34" fmla="*/ 0 w 13"/>
                <a:gd name="T35" fmla="*/ 2147483646 h 755"/>
                <a:gd name="T36" fmla="*/ 0 w 13"/>
                <a:gd name="T37" fmla="*/ 2147483646 h 755"/>
                <a:gd name="T38" fmla="*/ 2147483646 w 13"/>
                <a:gd name="T39" fmla="*/ 2147483646 h 755"/>
                <a:gd name="T40" fmla="*/ 2147483646 w 13"/>
                <a:gd name="T41" fmla="*/ 2147483646 h 755"/>
                <a:gd name="T42" fmla="*/ 2147483646 w 13"/>
                <a:gd name="T43" fmla="*/ 2147483646 h 755"/>
                <a:gd name="T44" fmla="*/ 0 w 13"/>
                <a:gd name="T45" fmla="*/ 2147483646 h 755"/>
                <a:gd name="T46" fmla="*/ 0 w 13"/>
                <a:gd name="T47" fmla="*/ 2147483646 h 755"/>
                <a:gd name="T48" fmla="*/ 2147483646 w 13"/>
                <a:gd name="T49" fmla="*/ 2147483646 h 755"/>
                <a:gd name="T50" fmla="*/ 2147483646 w 13"/>
                <a:gd name="T51" fmla="*/ 2147483646 h 755"/>
                <a:gd name="T52" fmla="*/ 2147483646 w 13"/>
                <a:gd name="T53" fmla="*/ 2147483646 h 755"/>
                <a:gd name="T54" fmla="*/ 0 w 13"/>
                <a:gd name="T55" fmla="*/ 2147483646 h 755"/>
                <a:gd name="T56" fmla="*/ 0 w 13"/>
                <a:gd name="T57" fmla="*/ 2147483646 h 755"/>
                <a:gd name="T58" fmla="*/ 2147483646 w 13"/>
                <a:gd name="T59" fmla="*/ 2147483646 h 755"/>
                <a:gd name="T60" fmla="*/ 2147483646 w 13"/>
                <a:gd name="T61" fmla="*/ 2147483646 h 755"/>
                <a:gd name="T62" fmla="*/ 2147483646 w 13"/>
                <a:gd name="T63" fmla="*/ 2147483646 h 755"/>
                <a:gd name="T64" fmla="*/ 0 w 13"/>
                <a:gd name="T65" fmla="*/ 2147483646 h 755"/>
                <a:gd name="T66" fmla="*/ 0 w 13"/>
                <a:gd name="T67" fmla="*/ 2147483646 h 755"/>
                <a:gd name="T68" fmla="*/ 2147483646 w 13"/>
                <a:gd name="T69" fmla="*/ 2147483646 h 755"/>
                <a:gd name="T70" fmla="*/ 2147483646 w 13"/>
                <a:gd name="T71" fmla="*/ 2147483646 h 755"/>
                <a:gd name="T72" fmla="*/ 2147483646 w 13"/>
                <a:gd name="T73" fmla="*/ 2147483646 h 755"/>
                <a:gd name="T74" fmla="*/ 0 w 13"/>
                <a:gd name="T75" fmla="*/ 2147483646 h 755"/>
                <a:gd name="T76" fmla="*/ 0 w 13"/>
                <a:gd name="T77" fmla="*/ 2147483646 h 755"/>
                <a:gd name="T78" fmla="*/ 2147483646 w 13"/>
                <a:gd name="T79" fmla="*/ 2147483646 h 75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
                <a:gd name="T121" fmla="*/ 0 h 755"/>
                <a:gd name="T122" fmla="*/ 13 w 13"/>
                <a:gd name="T123" fmla="*/ 755 h 75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 h="755">
                  <a:moveTo>
                    <a:pt x="13" y="0"/>
                  </a:moveTo>
                  <a:lnTo>
                    <a:pt x="13" y="106"/>
                  </a:lnTo>
                  <a:lnTo>
                    <a:pt x="0" y="106"/>
                  </a:lnTo>
                  <a:lnTo>
                    <a:pt x="0" y="0"/>
                  </a:lnTo>
                  <a:lnTo>
                    <a:pt x="13" y="0"/>
                  </a:lnTo>
                  <a:close/>
                  <a:moveTo>
                    <a:pt x="13" y="145"/>
                  </a:moveTo>
                  <a:lnTo>
                    <a:pt x="13" y="159"/>
                  </a:lnTo>
                  <a:lnTo>
                    <a:pt x="0" y="159"/>
                  </a:lnTo>
                  <a:lnTo>
                    <a:pt x="0" y="145"/>
                  </a:lnTo>
                  <a:lnTo>
                    <a:pt x="13" y="145"/>
                  </a:lnTo>
                  <a:close/>
                  <a:moveTo>
                    <a:pt x="13" y="198"/>
                  </a:moveTo>
                  <a:lnTo>
                    <a:pt x="13" y="304"/>
                  </a:lnTo>
                  <a:lnTo>
                    <a:pt x="0" y="304"/>
                  </a:lnTo>
                  <a:lnTo>
                    <a:pt x="0" y="198"/>
                  </a:lnTo>
                  <a:lnTo>
                    <a:pt x="13" y="198"/>
                  </a:lnTo>
                  <a:close/>
                  <a:moveTo>
                    <a:pt x="13" y="344"/>
                  </a:moveTo>
                  <a:lnTo>
                    <a:pt x="13" y="357"/>
                  </a:lnTo>
                  <a:lnTo>
                    <a:pt x="0" y="357"/>
                  </a:lnTo>
                  <a:lnTo>
                    <a:pt x="0" y="344"/>
                  </a:lnTo>
                  <a:lnTo>
                    <a:pt x="13" y="344"/>
                  </a:lnTo>
                  <a:close/>
                  <a:moveTo>
                    <a:pt x="13" y="397"/>
                  </a:moveTo>
                  <a:lnTo>
                    <a:pt x="13" y="503"/>
                  </a:lnTo>
                  <a:lnTo>
                    <a:pt x="0" y="503"/>
                  </a:lnTo>
                  <a:lnTo>
                    <a:pt x="0" y="397"/>
                  </a:lnTo>
                  <a:lnTo>
                    <a:pt x="13" y="397"/>
                  </a:lnTo>
                  <a:close/>
                  <a:moveTo>
                    <a:pt x="13" y="543"/>
                  </a:moveTo>
                  <a:lnTo>
                    <a:pt x="13" y="556"/>
                  </a:lnTo>
                  <a:lnTo>
                    <a:pt x="0" y="556"/>
                  </a:lnTo>
                  <a:lnTo>
                    <a:pt x="0" y="543"/>
                  </a:lnTo>
                  <a:lnTo>
                    <a:pt x="13" y="543"/>
                  </a:lnTo>
                  <a:close/>
                  <a:moveTo>
                    <a:pt x="13" y="596"/>
                  </a:moveTo>
                  <a:lnTo>
                    <a:pt x="13" y="702"/>
                  </a:lnTo>
                  <a:lnTo>
                    <a:pt x="0" y="702"/>
                  </a:lnTo>
                  <a:lnTo>
                    <a:pt x="0" y="596"/>
                  </a:lnTo>
                  <a:lnTo>
                    <a:pt x="13" y="596"/>
                  </a:lnTo>
                  <a:close/>
                  <a:moveTo>
                    <a:pt x="13" y="741"/>
                  </a:moveTo>
                  <a:lnTo>
                    <a:pt x="13" y="755"/>
                  </a:lnTo>
                  <a:lnTo>
                    <a:pt x="0" y="755"/>
                  </a:lnTo>
                  <a:lnTo>
                    <a:pt x="0" y="741"/>
                  </a:lnTo>
                  <a:lnTo>
                    <a:pt x="13" y="741"/>
                  </a:lnTo>
                  <a:close/>
                </a:path>
              </a:pathLst>
            </a:custGeom>
            <a:solidFill>
              <a:srgbClr val="FF0000"/>
            </a:solidFill>
            <a:ln w="1588" cap="flat">
              <a:solidFill>
                <a:srgbClr val="FF0000"/>
              </a:solidFill>
              <a:prstDash val="solid"/>
              <a:bevel/>
              <a:headEnd/>
              <a:tailEnd/>
            </a:ln>
          </p:spPr>
          <p:txBody>
            <a:bodyPr/>
            <a:lstStyle/>
            <a:p>
              <a:endParaRPr lang="zh-CN" altLang="en-US"/>
            </a:p>
          </p:txBody>
        </p:sp>
        <p:sp>
          <p:nvSpPr>
            <p:cNvPr id="40971" name="Line 11">
              <a:extLst>
                <a:ext uri="{FF2B5EF4-FFF2-40B4-BE49-F238E27FC236}">
                  <a16:creationId xmlns:a16="http://schemas.microsoft.com/office/drawing/2014/main" id="{4C089ADE-A79A-40F2-A60A-622F5F7167B8}"/>
                </a:ext>
              </a:extLst>
            </p:cNvPr>
            <p:cNvSpPr>
              <a:spLocks noChangeShapeType="1"/>
            </p:cNvSpPr>
            <p:nvPr/>
          </p:nvSpPr>
          <p:spPr bwMode="auto">
            <a:xfrm>
              <a:off x="7523162" y="3454401"/>
              <a:ext cx="817563" cy="1587"/>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2" name="Freeform 12">
              <a:extLst>
                <a:ext uri="{FF2B5EF4-FFF2-40B4-BE49-F238E27FC236}">
                  <a16:creationId xmlns:a16="http://schemas.microsoft.com/office/drawing/2014/main" id="{4FFE269F-6E9D-4DBD-B98D-E6B8F8F483EE}"/>
                </a:ext>
              </a:extLst>
            </p:cNvPr>
            <p:cNvSpPr>
              <a:spLocks noEditPoints="1"/>
            </p:cNvSpPr>
            <p:nvPr/>
          </p:nvSpPr>
          <p:spPr bwMode="auto">
            <a:xfrm>
              <a:off x="7664450" y="3435351"/>
              <a:ext cx="517525" cy="41275"/>
            </a:xfrm>
            <a:custGeom>
              <a:avLst/>
              <a:gdLst>
                <a:gd name="T0" fmla="*/ 2147483646 w 4983"/>
                <a:gd name="T1" fmla="*/ 2147483646 h 400"/>
                <a:gd name="T2" fmla="*/ 2147483646 w 4983"/>
                <a:gd name="T3" fmla="*/ 2147483646 h 400"/>
                <a:gd name="T4" fmla="*/ 2147483646 w 4983"/>
                <a:gd name="T5" fmla="*/ 2147483646 h 400"/>
                <a:gd name="T6" fmla="*/ 2147483646 w 4983"/>
                <a:gd name="T7" fmla="*/ 2147483646 h 400"/>
                <a:gd name="T8" fmla="*/ 2147483646 w 4983"/>
                <a:gd name="T9" fmla="*/ 2147483646 h 400"/>
                <a:gd name="T10" fmla="*/ 2147483646 w 4983"/>
                <a:gd name="T11" fmla="*/ 2147483646 h 400"/>
                <a:gd name="T12" fmla="*/ 2147483646 w 4983"/>
                <a:gd name="T13" fmla="*/ 2147483646 h 400"/>
                <a:gd name="T14" fmla="*/ 2147483646 w 4983"/>
                <a:gd name="T15" fmla="*/ 2147483646 h 400"/>
                <a:gd name="T16" fmla="*/ 0 w 4983"/>
                <a:gd name="T17" fmla="*/ 2147483646 h 400"/>
                <a:gd name="T18" fmla="*/ 2147483646 w 4983"/>
                <a:gd name="T19" fmla="*/ 0 h 400"/>
                <a:gd name="T20" fmla="*/ 2147483646 w 4983"/>
                <a:gd name="T21" fmla="*/ 2147483646 h 400"/>
                <a:gd name="T22" fmla="*/ 2147483646 w 4983"/>
                <a:gd name="T23" fmla="*/ 0 h 400"/>
                <a:gd name="T24" fmla="*/ 2147483646 w 4983"/>
                <a:gd name="T25" fmla="*/ 2147483646 h 400"/>
                <a:gd name="T26" fmla="*/ 2147483646 w 4983"/>
                <a:gd name="T27" fmla="*/ 2147483646 h 400"/>
                <a:gd name="T28" fmla="*/ 2147483646 w 4983"/>
                <a:gd name="T29" fmla="*/ 0 h 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83"/>
                <a:gd name="T46" fmla="*/ 0 h 400"/>
                <a:gd name="T47" fmla="*/ 4983 w 4983"/>
                <a:gd name="T48" fmla="*/ 400 h 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83" h="400">
                  <a:moveTo>
                    <a:pt x="333" y="167"/>
                  </a:moveTo>
                  <a:lnTo>
                    <a:pt x="4650" y="167"/>
                  </a:lnTo>
                  <a:cubicBezTo>
                    <a:pt x="4668" y="167"/>
                    <a:pt x="4683" y="182"/>
                    <a:pt x="4683" y="200"/>
                  </a:cubicBezTo>
                  <a:cubicBezTo>
                    <a:pt x="4683" y="219"/>
                    <a:pt x="4668" y="233"/>
                    <a:pt x="4650" y="233"/>
                  </a:cubicBezTo>
                  <a:lnTo>
                    <a:pt x="333" y="233"/>
                  </a:lnTo>
                  <a:cubicBezTo>
                    <a:pt x="315" y="233"/>
                    <a:pt x="300" y="219"/>
                    <a:pt x="300" y="200"/>
                  </a:cubicBezTo>
                  <a:cubicBezTo>
                    <a:pt x="300" y="182"/>
                    <a:pt x="315" y="167"/>
                    <a:pt x="333" y="167"/>
                  </a:cubicBezTo>
                  <a:close/>
                  <a:moveTo>
                    <a:pt x="400" y="400"/>
                  </a:moveTo>
                  <a:lnTo>
                    <a:pt x="0" y="200"/>
                  </a:lnTo>
                  <a:lnTo>
                    <a:pt x="400" y="0"/>
                  </a:lnTo>
                  <a:lnTo>
                    <a:pt x="400" y="400"/>
                  </a:lnTo>
                  <a:close/>
                  <a:moveTo>
                    <a:pt x="4583" y="0"/>
                  </a:moveTo>
                  <a:lnTo>
                    <a:pt x="4983" y="200"/>
                  </a:lnTo>
                  <a:lnTo>
                    <a:pt x="4583" y="400"/>
                  </a:lnTo>
                  <a:lnTo>
                    <a:pt x="4583" y="0"/>
                  </a:lnTo>
                  <a:close/>
                </a:path>
              </a:pathLst>
            </a:custGeom>
            <a:solidFill>
              <a:srgbClr val="000000"/>
            </a:solidFill>
            <a:ln w="1588" cap="flat">
              <a:solidFill>
                <a:srgbClr val="000000"/>
              </a:solidFill>
              <a:prstDash val="solid"/>
              <a:bevel/>
              <a:headEnd/>
              <a:tailEnd/>
            </a:ln>
          </p:spPr>
          <p:txBody>
            <a:bodyPr/>
            <a:lstStyle/>
            <a:p>
              <a:endParaRPr lang="zh-CN" altLang="en-US"/>
            </a:p>
          </p:txBody>
        </p:sp>
        <p:sp>
          <p:nvSpPr>
            <p:cNvPr id="40973" name="Rectangle 13">
              <a:extLst>
                <a:ext uri="{FF2B5EF4-FFF2-40B4-BE49-F238E27FC236}">
                  <a16:creationId xmlns:a16="http://schemas.microsoft.com/office/drawing/2014/main" id="{E214D79B-5F2F-4783-AA1B-6FA42B9884F3}"/>
                </a:ext>
              </a:extLst>
            </p:cNvPr>
            <p:cNvSpPr>
              <a:spLocks noChangeArrowheads="1"/>
            </p:cNvSpPr>
            <p:nvPr/>
          </p:nvSpPr>
          <p:spPr bwMode="auto">
            <a:xfrm>
              <a:off x="7558087" y="3536952"/>
              <a:ext cx="7985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逻辑深度</a:t>
              </a:r>
              <a:endParaRPr lang="zh-CN" altLang="en-US" sz="1400">
                <a:solidFill>
                  <a:schemeClr val="tx1"/>
                </a:solidFill>
                <a:latin typeface="Arial Black" panose="020B0A04020102020204" pitchFamily="34" charset="0"/>
                <a:ea typeface="宋体" panose="02010600030101010101" pitchFamily="2" charset="-122"/>
              </a:endParaRPr>
            </a:p>
          </p:txBody>
        </p:sp>
        <p:sp>
          <p:nvSpPr>
            <p:cNvPr id="40974" name="Freeform 14">
              <a:extLst>
                <a:ext uri="{FF2B5EF4-FFF2-40B4-BE49-F238E27FC236}">
                  <a16:creationId xmlns:a16="http://schemas.microsoft.com/office/drawing/2014/main" id="{158140FE-CA9E-438F-B518-C63785A8D5E7}"/>
                </a:ext>
              </a:extLst>
            </p:cNvPr>
            <p:cNvSpPr>
              <a:spLocks noEditPoints="1"/>
            </p:cNvSpPr>
            <p:nvPr/>
          </p:nvSpPr>
          <p:spPr bwMode="auto">
            <a:xfrm>
              <a:off x="8162925" y="2657476"/>
              <a:ext cx="15875" cy="889000"/>
            </a:xfrm>
            <a:custGeom>
              <a:avLst/>
              <a:gdLst>
                <a:gd name="T0" fmla="*/ 2147483646 w 13"/>
                <a:gd name="T1" fmla="*/ 0 h 755"/>
                <a:gd name="T2" fmla="*/ 2147483646 w 13"/>
                <a:gd name="T3" fmla="*/ 2147483646 h 755"/>
                <a:gd name="T4" fmla="*/ 0 w 13"/>
                <a:gd name="T5" fmla="*/ 2147483646 h 755"/>
                <a:gd name="T6" fmla="*/ 0 w 13"/>
                <a:gd name="T7" fmla="*/ 0 h 755"/>
                <a:gd name="T8" fmla="*/ 2147483646 w 13"/>
                <a:gd name="T9" fmla="*/ 0 h 755"/>
                <a:gd name="T10" fmla="*/ 2147483646 w 13"/>
                <a:gd name="T11" fmla="*/ 2147483646 h 755"/>
                <a:gd name="T12" fmla="*/ 2147483646 w 13"/>
                <a:gd name="T13" fmla="*/ 2147483646 h 755"/>
                <a:gd name="T14" fmla="*/ 0 w 13"/>
                <a:gd name="T15" fmla="*/ 2147483646 h 755"/>
                <a:gd name="T16" fmla="*/ 0 w 13"/>
                <a:gd name="T17" fmla="*/ 2147483646 h 755"/>
                <a:gd name="T18" fmla="*/ 2147483646 w 13"/>
                <a:gd name="T19" fmla="*/ 2147483646 h 755"/>
                <a:gd name="T20" fmla="*/ 2147483646 w 13"/>
                <a:gd name="T21" fmla="*/ 2147483646 h 755"/>
                <a:gd name="T22" fmla="*/ 2147483646 w 13"/>
                <a:gd name="T23" fmla="*/ 2147483646 h 755"/>
                <a:gd name="T24" fmla="*/ 0 w 13"/>
                <a:gd name="T25" fmla="*/ 2147483646 h 755"/>
                <a:gd name="T26" fmla="*/ 0 w 13"/>
                <a:gd name="T27" fmla="*/ 2147483646 h 755"/>
                <a:gd name="T28" fmla="*/ 2147483646 w 13"/>
                <a:gd name="T29" fmla="*/ 2147483646 h 755"/>
                <a:gd name="T30" fmla="*/ 2147483646 w 13"/>
                <a:gd name="T31" fmla="*/ 2147483646 h 755"/>
                <a:gd name="T32" fmla="*/ 2147483646 w 13"/>
                <a:gd name="T33" fmla="*/ 2147483646 h 755"/>
                <a:gd name="T34" fmla="*/ 0 w 13"/>
                <a:gd name="T35" fmla="*/ 2147483646 h 755"/>
                <a:gd name="T36" fmla="*/ 0 w 13"/>
                <a:gd name="T37" fmla="*/ 2147483646 h 755"/>
                <a:gd name="T38" fmla="*/ 2147483646 w 13"/>
                <a:gd name="T39" fmla="*/ 2147483646 h 755"/>
                <a:gd name="T40" fmla="*/ 2147483646 w 13"/>
                <a:gd name="T41" fmla="*/ 2147483646 h 755"/>
                <a:gd name="T42" fmla="*/ 2147483646 w 13"/>
                <a:gd name="T43" fmla="*/ 2147483646 h 755"/>
                <a:gd name="T44" fmla="*/ 0 w 13"/>
                <a:gd name="T45" fmla="*/ 2147483646 h 755"/>
                <a:gd name="T46" fmla="*/ 0 w 13"/>
                <a:gd name="T47" fmla="*/ 2147483646 h 755"/>
                <a:gd name="T48" fmla="*/ 2147483646 w 13"/>
                <a:gd name="T49" fmla="*/ 2147483646 h 755"/>
                <a:gd name="T50" fmla="*/ 2147483646 w 13"/>
                <a:gd name="T51" fmla="*/ 2147483646 h 755"/>
                <a:gd name="T52" fmla="*/ 2147483646 w 13"/>
                <a:gd name="T53" fmla="*/ 2147483646 h 755"/>
                <a:gd name="T54" fmla="*/ 0 w 13"/>
                <a:gd name="T55" fmla="*/ 2147483646 h 755"/>
                <a:gd name="T56" fmla="*/ 0 w 13"/>
                <a:gd name="T57" fmla="*/ 2147483646 h 755"/>
                <a:gd name="T58" fmla="*/ 2147483646 w 13"/>
                <a:gd name="T59" fmla="*/ 2147483646 h 755"/>
                <a:gd name="T60" fmla="*/ 2147483646 w 13"/>
                <a:gd name="T61" fmla="*/ 2147483646 h 755"/>
                <a:gd name="T62" fmla="*/ 2147483646 w 13"/>
                <a:gd name="T63" fmla="*/ 2147483646 h 755"/>
                <a:gd name="T64" fmla="*/ 0 w 13"/>
                <a:gd name="T65" fmla="*/ 2147483646 h 755"/>
                <a:gd name="T66" fmla="*/ 0 w 13"/>
                <a:gd name="T67" fmla="*/ 2147483646 h 755"/>
                <a:gd name="T68" fmla="*/ 2147483646 w 13"/>
                <a:gd name="T69" fmla="*/ 2147483646 h 755"/>
                <a:gd name="T70" fmla="*/ 2147483646 w 13"/>
                <a:gd name="T71" fmla="*/ 2147483646 h 755"/>
                <a:gd name="T72" fmla="*/ 2147483646 w 13"/>
                <a:gd name="T73" fmla="*/ 2147483646 h 755"/>
                <a:gd name="T74" fmla="*/ 0 w 13"/>
                <a:gd name="T75" fmla="*/ 2147483646 h 755"/>
                <a:gd name="T76" fmla="*/ 0 w 13"/>
                <a:gd name="T77" fmla="*/ 2147483646 h 755"/>
                <a:gd name="T78" fmla="*/ 2147483646 w 13"/>
                <a:gd name="T79" fmla="*/ 2147483646 h 75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
                <a:gd name="T121" fmla="*/ 0 h 755"/>
                <a:gd name="T122" fmla="*/ 13 w 13"/>
                <a:gd name="T123" fmla="*/ 755 h 75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 h="755">
                  <a:moveTo>
                    <a:pt x="13" y="0"/>
                  </a:moveTo>
                  <a:lnTo>
                    <a:pt x="13" y="106"/>
                  </a:lnTo>
                  <a:lnTo>
                    <a:pt x="0" y="106"/>
                  </a:lnTo>
                  <a:lnTo>
                    <a:pt x="0" y="0"/>
                  </a:lnTo>
                  <a:lnTo>
                    <a:pt x="13" y="0"/>
                  </a:lnTo>
                  <a:close/>
                  <a:moveTo>
                    <a:pt x="13" y="145"/>
                  </a:moveTo>
                  <a:lnTo>
                    <a:pt x="13" y="159"/>
                  </a:lnTo>
                  <a:lnTo>
                    <a:pt x="0" y="159"/>
                  </a:lnTo>
                  <a:lnTo>
                    <a:pt x="0" y="145"/>
                  </a:lnTo>
                  <a:lnTo>
                    <a:pt x="13" y="145"/>
                  </a:lnTo>
                  <a:close/>
                  <a:moveTo>
                    <a:pt x="13" y="198"/>
                  </a:moveTo>
                  <a:lnTo>
                    <a:pt x="13" y="304"/>
                  </a:lnTo>
                  <a:lnTo>
                    <a:pt x="0" y="304"/>
                  </a:lnTo>
                  <a:lnTo>
                    <a:pt x="0" y="198"/>
                  </a:lnTo>
                  <a:lnTo>
                    <a:pt x="13" y="198"/>
                  </a:lnTo>
                  <a:close/>
                  <a:moveTo>
                    <a:pt x="13" y="344"/>
                  </a:moveTo>
                  <a:lnTo>
                    <a:pt x="13" y="357"/>
                  </a:lnTo>
                  <a:lnTo>
                    <a:pt x="0" y="357"/>
                  </a:lnTo>
                  <a:lnTo>
                    <a:pt x="0" y="344"/>
                  </a:lnTo>
                  <a:lnTo>
                    <a:pt x="13" y="344"/>
                  </a:lnTo>
                  <a:close/>
                  <a:moveTo>
                    <a:pt x="13" y="397"/>
                  </a:moveTo>
                  <a:lnTo>
                    <a:pt x="13" y="503"/>
                  </a:lnTo>
                  <a:lnTo>
                    <a:pt x="0" y="503"/>
                  </a:lnTo>
                  <a:lnTo>
                    <a:pt x="0" y="397"/>
                  </a:lnTo>
                  <a:lnTo>
                    <a:pt x="13" y="397"/>
                  </a:lnTo>
                  <a:close/>
                  <a:moveTo>
                    <a:pt x="13" y="543"/>
                  </a:moveTo>
                  <a:lnTo>
                    <a:pt x="13" y="556"/>
                  </a:lnTo>
                  <a:lnTo>
                    <a:pt x="0" y="556"/>
                  </a:lnTo>
                  <a:lnTo>
                    <a:pt x="0" y="543"/>
                  </a:lnTo>
                  <a:lnTo>
                    <a:pt x="13" y="543"/>
                  </a:lnTo>
                  <a:close/>
                  <a:moveTo>
                    <a:pt x="13" y="596"/>
                  </a:moveTo>
                  <a:lnTo>
                    <a:pt x="13" y="702"/>
                  </a:lnTo>
                  <a:lnTo>
                    <a:pt x="0" y="702"/>
                  </a:lnTo>
                  <a:lnTo>
                    <a:pt x="0" y="596"/>
                  </a:lnTo>
                  <a:lnTo>
                    <a:pt x="13" y="596"/>
                  </a:lnTo>
                  <a:close/>
                  <a:moveTo>
                    <a:pt x="13" y="741"/>
                  </a:moveTo>
                  <a:lnTo>
                    <a:pt x="13" y="755"/>
                  </a:lnTo>
                  <a:lnTo>
                    <a:pt x="0" y="755"/>
                  </a:lnTo>
                  <a:lnTo>
                    <a:pt x="0" y="741"/>
                  </a:lnTo>
                  <a:lnTo>
                    <a:pt x="13" y="741"/>
                  </a:lnTo>
                  <a:close/>
                </a:path>
              </a:pathLst>
            </a:custGeom>
            <a:solidFill>
              <a:srgbClr val="FF0000"/>
            </a:solidFill>
            <a:ln w="1588" cap="flat">
              <a:solidFill>
                <a:srgbClr val="FF0000"/>
              </a:solidFill>
              <a:prstDash val="solid"/>
              <a:bevel/>
              <a:headEnd/>
              <a:tailEnd/>
            </a:ln>
          </p:spPr>
          <p:txBody>
            <a:bodyPr/>
            <a:lstStyle/>
            <a:p>
              <a:endParaRPr lang="zh-CN" altLang="en-US"/>
            </a:p>
          </p:txBody>
        </p:sp>
      </p:grpSp>
      <p:sp>
        <p:nvSpPr>
          <p:cNvPr id="40968" name="Rectangle 3">
            <a:extLst>
              <a:ext uri="{FF2B5EF4-FFF2-40B4-BE49-F238E27FC236}">
                <a16:creationId xmlns:a16="http://schemas.microsoft.com/office/drawing/2014/main" id="{F1B300C3-C37A-4063-8E14-DB0C35CD2B76}"/>
              </a:ext>
            </a:extLst>
          </p:cNvPr>
          <p:cNvSpPr>
            <a:spLocks noGrp="1" noChangeArrowheads="1"/>
          </p:cNvSpPr>
          <p:nvPr>
            <p:ph type="body" idx="1"/>
          </p:nvPr>
        </p:nvSpPr>
        <p:spPr>
          <a:xfrm>
            <a:off x="591344" y="1438382"/>
            <a:ext cx="7275512" cy="4452937"/>
          </a:xfrm>
        </p:spPr>
        <p:txBody>
          <a:bodyPr/>
          <a:lstStyle/>
          <a:p>
            <a:r>
              <a:rPr lang="en-US" altLang="zh-CN" sz="2600" dirty="0">
                <a:ea typeface="宋体" panose="02010600030101010101" pitchFamily="2" charset="-122"/>
              </a:rPr>
              <a:t>The increasing clock frequency</a:t>
            </a:r>
          </a:p>
          <a:p>
            <a:pPr lvl="1"/>
            <a:r>
              <a:rPr lang="en-US" altLang="zh-CN" sz="2200" dirty="0">
                <a:ea typeface="宋体" panose="02010600030101010101" pitchFamily="2" charset="-122"/>
              </a:rPr>
              <a:t>30%</a:t>
            </a:r>
            <a:r>
              <a:rPr lang="zh-CN" altLang="en-US" sz="2200" dirty="0">
                <a:ea typeface="宋体" panose="02010600030101010101" pitchFamily="2" charset="-122"/>
              </a:rPr>
              <a:t> </a:t>
            </a:r>
            <a:r>
              <a:rPr lang="en-US" altLang="zh-CN" sz="2200" dirty="0">
                <a:ea typeface="宋体" panose="02010600030101010101" pitchFamily="2" charset="-122"/>
              </a:rPr>
              <a:t>from scaling</a:t>
            </a:r>
          </a:p>
          <a:p>
            <a:pPr lvl="1"/>
            <a:r>
              <a:rPr lang="en-US" altLang="zh-CN" sz="2200" dirty="0">
                <a:ea typeface="宋体" panose="02010600030101010101" pitchFamily="2" charset="-122"/>
              </a:rPr>
              <a:t>70%</a:t>
            </a:r>
            <a:r>
              <a:rPr lang="zh-CN" altLang="en-US" sz="2200" dirty="0">
                <a:ea typeface="宋体" panose="02010600030101010101" pitchFamily="2" charset="-122"/>
              </a:rPr>
              <a:t> </a:t>
            </a:r>
            <a:r>
              <a:rPr lang="en-US" altLang="zh-CN" sz="2200" dirty="0">
                <a:ea typeface="宋体" panose="02010600030101010101" pitchFamily="2" charset="-122"/>
              </a:rPr>
              <a:t>from shortening of pipeline stage</a:t>
            </a:r>
            <a:endParaRPr lang="zh-CN" altLang="en-US" sz="2200" dirty="0">
              <a:ea typeface="宋体" panose="02010600030101010101" pitchFamily="2" charset="-122"/>
            </a:endParaRPr>
          </a:p>
          <a:p>
            <a:pPr lvl="2"/>
            <a:r>
              <a:rPr lang="en-US" altLang="zh-CN" sz="1800" dirty="0">
                <a:ea typeface="宋体" panose="02010600030101010101" pitchFamily="2" charset="-122"/>
              </a:rPr>
              <a:t>Approaching limits (6-7 gates/stage)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75">
            <a:extLst>
              <a:ext uri="{FF2B5EF4-FFF2-40B4-BE49-F238E27FC236}">
                <a16:creationId xmlns:a16="http://schemas.microsoft.com/office/drawing/2014/main" id="{C6910943-F016-4729-B84C-EE9663236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962025"/>
            <a:ext cx="7850188"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2">
            <a:extLst>
              <a:ext uri="{FF2B5EF4-FFF2-40B4-BE49-F238E27FC236}">
                <a16:creationId xmlns:a16="http://schemas.microsoft.com/office/drawing/2014/main" id="{1FC031A4-A14E-4B08-8168-55D529EA7606}"/>
              </a:ext>
            </a:extLst>
          </p:cNvPr>
          <p:cNvSpPr>
            <a:spLocks noGrp="1" noChangeArrowheads="1"/>
          </p:cNvSpPr>
          <p:nvPr>
            <p:ph type="title"/>
          </p:nvPr>
        </p:nvSpPr>
        <p:spPr/>
        <p:txBody>
          <a:bodyPr/>
          <a:lstStyle/>
          <a:p>
            <a:r>
              <a:rPr lang="zh-CN" altLang="en-US">
                <a:ea typeface="宋体" panose="02010600030101010101" pitchFamily="2" charset="-122"/>
              </a:rPr>
              <a:t>“</a:t>
            </a:r>
            <a:r>
              <a:rPr lang="en-US" altLang="zh-CN">
                <a:ea typeface="宋体" panose="02010600030101010101" pitchFamily="2" charset="-122"/>
              </a:rPr>
              <a:t>Power Wall”</a:t>
            </a:r>
          </a:p>
        </p:txBody>
      </p:sp>
      <p:sp>
        <p:nvSpPr>
          <p:cNvPr id="41988" name="Text Box 176">
            <a:extLst>
              <a:ext uri="{FF2B5EF4-FFF2-40B4-BE49-F238E27FC236}">
                <a16:creationId xmlns:a16="http://schemas.microsoft.com/office/drawing/2014/main" id="{EFC96728-9AA7-40AC-8EA9-7214B109FFB5}"/>
              </a:ext>
            </a:extLst>
          </p:cNvPr>
          <p:cNvSpPr txBox="1">
            <a:spLocks noChangeArrowheads="1"/>
          </p:cNvSpPr>
          <p:nvPr/>
        </p:nvSpPr>
        <p:spPr bwMode="auto">
          <a:xfrm>
            <a:off x="2038350" y="2224088"/>
            <a:ext cx="1584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50000"/>
              </a:spcBef>
              <a:buClrTx/>
              <a:buSzTx/>
              <a:buFontTx/>
              <a:buNone/>
            </a:pPr>
            <a:r>
              <a:rPr lang="en-US" altLang="zh-CN" sz="2800" i="1">
                <a:solidFill>
                  <a:schemeClr val="tx1"/>
                </a:solidFill>
                <a:latin typeface="Times" panose="02020603050405020304" pitchFamily="18" charset="0"/>
                <a:ea typeface="宋体" panose="02010600030101010101" pitchFamily="2" charset="-122"/>
              </a:rPr>
              <a:t>P=CV</a:t>
            </a:r>
            <a:r>
              <a:rPr lang="en-US" altLang="zh-CN" sz="2800" i="1" baseline="30000">
                <a:solidFill>
                  <a:schemeClr val="tx1"/>
                </a:solidFill>
                <a:latin typeface="Times" panose="02020603050405020304" pitchFamily="18" charset="0"/>
                <a:ea typeface="宋体" panose="02010600030101010101" pitchFamily="2" charset="-122"/>
              </a:rPr>
              <a:t>2</a:t>
            </a:r>
            <a:r>
              <a:rPr lang="en-US" altLang="zh-CN" sz="2800" i="1">
                <a:solidFill>
                  <a:schemeClr val="tx1"/>
                </a:solidFill>
                <a:latin typeface="Times" panose="02020603050405020304" pitchFamily="18" charset="0"/>
                <a:ea typeface="宋体" panose="02010600030101010101" pitchFamily="2" charset="-122"/>
              </a:rPr>
              <a:t>f</a:t>
            </a:r>
          </a:p>
        </p:txBody>
      </p:sp>
      <p:sp>
        <p:nvSpPr>
          <p:cNvPr id="41989" name="Text Box 177">
            <a:extLst>
              <a:ext uri="{FF2B5EF4-FFF2-40B4-BE49-F238E27FC236}">
                <a16:creationId xmlns:a16="http://schemas.microsoft.com/office/drawing/2014/main" id="{AEBC8050-34B3-42D4-B246-A22C1CA921AE}"/>
              </a:ext>
            </a:extLst>
          </p:cNvPr>
          <p:cNvSpPr txBox="1">
            <a:spLocks noChangeArrowheads="1"/>
          </p:cNvSpPr>
          <p:nvPr/>
        </p:nvSpPr>
        <p:spPr bwMode="auto">
          <a:xfrm>
            <a:off x="6492875" y="3943350"/>
            <a:ext cx="2286000" cy="7080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2000" b="1">
                <a:solidFill>
                  <a:srgbClr val="000000"/>
                </a:solidFill>
                <a:latin typeface="Arial Narrow Bold" panose="020B0706020202030204" pitchFamily="34" charset="0"/>
                <a:ea typeface="宋体" panose="02010600030101010101" pitchFamily="2" charset="-122"/>
              </a:rPr>
              <a:t>1 GHz CPU: ~25 W</a:t>
            </a:r>
          </a:p>
          <a:p>
            <a:pPr eaLnBrk="1" hangingPunct="1">
              <a:spcBef>
                <a:spcPct val="0"/>
              </a:spcBef>
              <a:buClrTx/>
              <a:buSzTx/>
              <a:buFontTx/>
              <a:buNone/>
            </a:pPr>
            <a:r>
              <a:rPr lang="en-US" altLang="zh-CN" sz="2000" b="1">
                <a:solidFill>
                  <a:srgbClr val="000000"/>
                </a:solidFill>
                <a:latin typeface="Arial Narrow Bold" panose="020B0706020202030204" pitchFamily="34" charset="0"/>
                <a:ea typeface="宋体" panose="02010600030101010101" pitchFamily="2" charset="-122"/>
              </a:rPr>
              <a:t>3 GHz CPU: ~100 W</a:t>
            </a:r>
            <a:endParaRPr lang="en-US" altLang="zh-CN" sz="2400" b="1">
              <a:solidFill>
                <a:schemeClr val="tx1"/>
              </a:solidFill>
              <a:latin typeface="Arial Narrow Bold" panose="020B0706020202030204" pitchFamily="34" charset="0"/>
              <a:ea typeface="宋体" panose="02010600030101010101" pitchFamily="2" charset="-122"/>
            </a:endParaRPr>
          </a:p>
        </p:txBody>
      </p:sp>
      <p:sp>
        <p:nvSpPr>
          <p:cNvPr id="41990" name="矩形 5">
            <a:extLst>
              <a:ext uri="{FF2B5EF4-FFF2-40B4-BE49-F238E27FC236}">
                <a16:creationId xmlns:a16="http://schemas.microsoft.com/office/drawing/2014/main" id="{B975B8EB-AA33-4097-9EAA-559E50591F7A}"/>
              </a:ext>
            </a:extLst>
          </p:cNvPr>
          <p:cNvSpPr>
            <a:spLocks noChangeArrowheads="1"/>
          </p:cNvSpPr>
          <p:nvPr/>
        </p:nvSpPr>
        <p:spPr bwMode="auto">
          <a:xfrm>
            <a:off x="6227763" y="5949950"/>
            <a:ext cx="2376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200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Failure  of Prescott</a:t>
            </a:r>
            <a:endParaRPr lang="zh-CN" altLang="en-US" sz="20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57855BA-2950-4224-A199-4D498EE9E0C1}"/>
              </a:ext>
            </a:extLst>
          </p:cNvPr>
          <p:cNvSpPr>
            <a:spLocks noGrp="1" noChangeArrowheads="1"/>
          </p:cNvSpPr>
          <p:nvPr>
            <p:ph type="title"/>
          </p:nvPr>
        </p:nvSpPr>
        <p:spPr/>
        <p:txBody>
          <a:bodyPr/>
          <a:lstStyle/>
          <a:p>
            <a:r>
              <a:rPr lang="en-US" altLang="zh-CN">
                <a:ea typeface="宋体" panose="02010600030101010101" pitchFamily="2" charset="-122"/>
              </a:rPr>
              <a:t>“Memory Wall”</a:t>
            </a:r>
          </a:p>
        </p:txBody>
      </p:sp>
      <p:sp>
        <p:nvSpPr>
          <p:cNvPr id="43011" name="Rectangle 3">
            <a:extLst>
              <a:ext uri="{FF2B5EF4-FFF2-40B4-BE49-F238E27FC236}">
                <a16:creationId xmlns:a16="http://schemas.microsoft.com/office/drawing/2014/main" id="{3CA6A97C-EDB4-4A70-8124-338AF34A7D06}"/>
              </a:ext>
            </a:extLst>
          </p:cNvPr>
          <p:cNvSpPr>
            <a:spLocks noGrp="1" noChangeArrowheads="1"/>
          </p:cNvSpPr>
          <p:nvPr>
            <p:ph type="body" idx="1"/>
          </p:nvPr>
        </p:nvSpPr>
        <p:spPr>
          <a:xfrm>
            <a:off x="395288" y="836613"/>
            <a:ext cx="8280400" cy="4556125"/>
          </a:xfrm>
        </p:spPr>
        <p:txBody>
          <a:bodyPr/>
          <a:lstStyle/>
          <a:p>
            <a:r>
              <a:rPr lang="en-US" altLang="zh-CN">
                <a:ea typeface="宋体" panose="02010600030101010101" pitchFamily="2" charset="-122"/>
              </a:rPr>
              <a:t>It’s extremely hard to reduce memory latency</a:t>
            </a:r>
            <a:endParaRPr lang="zh-CN" altLang="en-US">
              <a:ea typeface="宋体" panose="02010600030101010101" pitchFamily="2" charset="-122"/>
            </a:endParaRPr>
          </a:p>
        </p:txBody>
      </p:sp>
      <p:pic>
        <p:nvPicPr>
          <p:cNvPr id="43012" name="Picture 4">
            <a:extLst>
              <a:ext uri="{FF2B5EF4-FFF2-40B4-BE49-F238E27FC236}">
                <a16:creationId xmlns:a16="http://schemas.microsoft.com/office/drawing/2014/main" id="{9AB70032-45DE-4DD1-AA2C-A7C3BCE09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68500"/>
            <a:ext cx="6384925"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7">
            <a:extLst>
              <a:ext uri="{FF2B5EF4-FFF2-40B4-BE49-F238E27FC236}">
                <a16:creationId xmlns:a16="http://schemas.microsoft.com/office/drawing/2014/main" id="{9CCC68CC-11F8-4404-A8CF-6D58A5F9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725" y="4395788"/>
            <a:ext cx="14144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8">
            <a:extLst>
              <a:ext uri="{FF2B5EF4-FFF2-40B4-BE49-F238E27FC236}">
                <a16:creationId xmlns:a16="http://schemas.microsoft.com/office/drawing/2014/main" id="{8A53BD7D-4026-4D8B-BF3B-297B47E1C19F}"/>
              </a:ext>
            </a:extLst>
          </p:cNvPr>
          <p:cNvSpPr txBox="1">
            <a:spLocks noChangeArrowheads="1"/>
          </p:cNvSpPr>
          <p:nvPr/>
        </p:nvSpPr>
        <p:spPr bwMode="auto">
          <a:xfrm>
            <a:off x="7080250" y="5240338"/>
            <a:ext cx="1395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lgn="ctr" eaLnBrk="1" hangingPunct="1">
              <a:spcBef>
                <a:spcPct val="0"/>
              </a:spcBef>
              <a:buClrTx/>
              <a:buSzTx/>
              <a:buFontTx/>
              <a:buNone/>
            </a:pPr>
            <a:r>
              <a:rPr lang="en-US" altLang="zh-CN" sz="1200" b="1">
                <a:solidFill>
                  <a:schemeClr val="tx1"/>
                </a:solidFill>
                <a:latin typeface="Times" panose="02020603050405020304" pitchFamily="18" charset="0"/>
                <a:ea typeface="宋体" panose="02010600030101010101" pitchFamily="2" charset="-122"/>
              </a:rPr>
              <a:t>DRAM</a:t>
            </a:r>
          </a:p>
          <a:p>
            <a:pPr algn="ctr" eaLnBrk="1" hangingPunct="1">
              <a:spcBef>
                <a:spcPct val="0"/>
              </a:spcBef>
              <a:buClrTx/>
              <a:buSzTx/>
              <a:buFontTx/>
              <a:buNone/>
            </a:pPr>
            <a:r>
              <a:rPr lang="en-US" altLang="zh-CN" sz="1200" b="1">
                <a:solidFill>
                  <a:schemeClr val="tx1"/>
                </a:solidFill>
                <a:latin typeface="Times" panose="02020603050405020304" pitchFamily="18" charset="0"/>
                <a:ea typeface="宋体" panose="02010600030101010101" pitchFamily="2" charset="-122"/>
              </a:rPr>
              <a:t>9%/yr (2X/10 yrs)</a:t>
            </a:r>
          </a:p>
        </p:txBody>
      </p:sp>
      <p:pic>
        <p:nvPicPr>
          <p:cNvPr id="43015" name="Picture 9" descr="pentium">
            <a:extLst>
              <a:ext uri="{FF2B5EF4-FFF2-40B4-BE49-F238E27FC236}">
                <a16:creationId xmlns:a16="http://schemas.microsoft.com/office/drawing/2014/main" id="{AA08EF8B-680B-4931-BC11-D1CEDCCF4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175" y="2359025"/>
            <a:ext cx="13255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Text Box 10">
            <a:extLst>
              <a:ext uri="{FF2B5EF4-FFF2-40B4-BE49-F238E27FC236}">
                <a16:creationId xmlns:a16="http://schemas.microsoft.com/office/drawing/2014/main" id="{F999C030-B270-4043-A582-0772B316F604}"/>
              </a:ext>
            </a:extLst>
          </p:cNvPr>
          <p:cNvSpPr txBox="1">
            <a:spLocks noChangeArrowheads="1"/>
          </p:cNvSpPr>
          <p:nvPr/>
        </p:nvSpPr>
        <p:spPr bwMode="auto">
          <a:xfrm>
            <a:off x="7031038" y="3783013"/>
            <a:ext cx="1492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lgn="ctr" eaLnBrk="1" hangingPunct="1">
              <a:spcBef>
                <a:spcPct val="0"/>
              </a:spcBef>
              <a:buClrTx/>
              <a:buSzTx/>
              <a:buFontTx/>
              <a:buNone/>
            </a:pPr>
            <a:r>
              <a:rPr lang="en-US" altLang="zh-CN" sz="1200" b="1">
                <a:solidFill>
                  <a:schemeClr val="tx1"/>
                </a:solidFill>
                <a:latin typeface="Times" panose="02020603050405020304" pitchFamily="18" charset="0"/>
                <a:ea typeface="宋体" panose="02010600030101010101" pitchFamily="2" charset="-122"/>
              </a:rPr>
              <a:t>Logic</a:t>
            </a:r>
          </a:p>
          <a:p>
            <a:pPr algn="ctr" eaLnBrk="1" hangingPunct="1">
              <a:spcBef>
                <a:spcPct val="0"/>
              </a:spcBef>
              <a:buClrTx/>
              <a:buSzTx/>
              <a:buFontTx/>
              <a:buNone/>
            </a:pPr>
            <a:r>
              <a:rPr lang="en-US" altLang="zh-CN" sz="1200" b="1">
                <a:solidFill>
                  <a:schemeClr val="tx1"/>
                </a:solidFill>
                <a:latin typeface="Times" panose="02020603050405020304" pitchFamily="18" charset="0"/>
                <a:ea typeface="宋体" panose="02010600030101010101" pitchFamily="2" charset="-122"/>
              </a:rPr>
              <a:t>60%/yr (2X/1.5 yrs)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BB9304AA-F733-419E-8336-F4B7889C2590}"/>
              </a:ext>
            </a:extLst>
          </p:cNvPr>
          <p:cNvSpPr>
            <a:spLocks noGrp="1" noChangeArrowheads="1"/>
          </p:cNvSpPr>
          <p:nvPr>
            <p:ph type="title"/>
          </p:nvPr>
        </p:nvSpPr>
        <p:spPr/>
        <p:txBody>
          <a:bodyPr/>
          <a:lstStyle/>
          <a:p>
            <a:r>
              <a:rPr lang="en-US" altLang="zh-CN">
                <a:ea typeface="宋体" panose="02010600030101010101" pitchFamily="2" charset="-122"/>
              </a:rPr>
              <a:t>Evolution of Pentium</a:t>
            </a:r>
            <a:endParaRPr lang="zh-CN" altLang="en-US">
              <a:ea typeface="宋体" panose="02010600030101010101" pitchFamily="2" charset="-122"/>
            </a:endParaRPr>
          </a:p>
        </p:txBody>
      </p:sp>
      <p:grpSp>
        <p:nvGrpSpPr>
          <p:cNvPr id="44035" name="组合 31">
            <a:extLst>
              <a:ext uri="{FF2B5EF4-FFF2-40B4-BE49-F238E27FC236}">
                <a16:creationId xmlns:a16="http://schemas.microsoft.com/office/drawing/2014/main" id="{D260E707-9444-42B4-9332-C2AA503DD0C8}"/>
              </a:ext>
            </a:extLst>
          </p:cNvPr>
          <p:cNvGrpSpPr>
            <a:grpSpLocks/>
          </p:cNvGrpSpPr>
          <p:nvPr/>
        </p:nvGrpSpPr>
        <p:grpSpPr bwMode="auto">
          <a:xfrm>
            <a:off x="927100" y="1612900"/>
            <a:ext cx="7972425" cy="4548188"/>
            <a:chOff x="0" y="914400"/>
            <a:chExt cx="9899650" cy="6018213"/>
          </a:xfrm>
        </p:grpSpPr>
        <p:pic>
          <p:nvPicPr>
            <p:cNvPr id="44036" name="Picture 2">
              <a:extLst>
                <a:ext uri="{FF2B5EF4-FFF2-40B4-BE49-F238E27FC236}">
                  <a16:creationId xmlns:a16="http://schemas.microsoft.com/office/drawing/2014/main" id="{DEBF572F-F1F3-48ED-9B7F-03AE80BC6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7613"/>
              <a:ext cx="3160713"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3">
              <a:extLst>
                <a:ext uri="{FF2B5EF4-FFF2-40B4-BE49-F238E27FC236}">
                  <a16:creationId xmlns:a16="http://schemas.microsoft.com/office/drawing/2014/main" id="{3364AE82-C3AF-4D13-BB43-75BF2856C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638" y="1320800"/>
              <a:ext cx="2860675"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4">
              <a:extLst>
                <a:ext uri="{FF2B5EF4-FFF2-40B4-BE49-F238E27FC236}">
                  <a16:creationId xmlns:a16="http://schemas.microsoft.com/office/drawing/2014/main" id="{91A14EAF-2E87-48D2-B33A-D6184E76B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8" y="4471988"/>
              <a:ext cx="2776537"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5">
              <a:extLst>
                <a:ext uri="{FF2B5EF4-FFF2-40B4-BE49-F238E27FC236}">
                  <a16:creationId xmlns:a16="http://schemas.microsoft.com/office/drawing/2014/main" id="{F9FD4F3D-5344-4035-89A9-7B1A2E63C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450" y="4471988"/>
              <a:ext cx="287655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6">
              <a:extLst>
                <a:ext uri="{FF2B5EF4-FFF2-40B4-BE49-F238E27FC236}">
                  <a16:creationId xmlns:a16="http://schemas.microsoft.com/office/drawing/2014/main" id="{4872963E-21CE-4A66-80C2-F05EC94387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8975" y="2536825"/>
              <a:ext cx="14700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7">
              <a:extLst>
                <a:ext uri="{FF2B5EF4-FFF2-40B4-BE49-F238E27FC236}">
                  <a16:creationId xmlns:a16="http://schemas.microsoft.com/office/drawing/2014/main" id="{2804C8EF-65E3-415C-B6D1-D17F3A94A8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8988" y="2640013"/>
              <a:ext cx="14874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8">
              <a:extLst>
                <a:ext uri="{FF2B5EF4-FFF2-40B4-BE49-F238E27FC236}">
                  <a16:creationId xmlns:a16="http://schemas.microsoft.com/office/drawing/2014/main" id="{733C0528-916C-464A-A53B-ECDCA6E71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4850" y="5383213"/>
              <a:ext cx="1474788"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9">
              <a:extLst>
                <a:ext uri="{FF2B5EF4-FFF2-40B4-BE49-F238E27FC236}">
                  <a16:creationId xmlns:a16="http://schemas.microsoft.com/office/drawing/2014/main" id="{12925790-2E78-4D59-A5E0-91D3160659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24863" y="5487988"/>
              <a:ext cx="147478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10">
              <a:extLst>
                <a:ext uri="{FF2B5EF4-FFF2-40B4-BE49-F238E27FC236}">
                  <a16:creationId xmlns:a16="http://schemas.microsoft.com/office/drawing/2014/main" id="{27BEB033-C49A-41D5-AA5C-3D24A84F209F}"/>
                </a:ext>
              </a:extLst>
            </p:cNvPr>
            <p:cNvSpPr txBox="1">
              <a:spLocks noChangeArrowheads="1"/>
            </p:cNvSpPr>
            <p:nvPr/>
          </p:nvSpPr>
          <p:spPr bwMode="auto">
            <a:xfrm>
              <a:off x="638687" y="914400"/>
              <a:ext cx="1697252" cy="386510"/>
            </a:xfrm>
            <a:prstGeom prst="rect">
              <a:avLst/>
            </a:prstGeom>
            <a:noFill/>
            <a:ln>
              <a:noFill/>
            </a:ln>
            <a:effectLst/>
          </p:spPr>
          <p:txBody>
            <a:bodyPr lIns="0" tIns="0" rIns="0" bIns="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9pPr>
            </a:lstStyle>
            <a:p>
              <a:pPr eaLnBrk="1" hangingPunct="1">
                <a:lnSpc>
                  <a:spcPct val="95000"/>
                </a:lnSpc>
                <a:defRPr/>
              </a:pPr>
              <a:r>
                <a:rPr lang="en-US" altLang="zh-CN" sz="2000">
                  <a:solidFill>
                    <a:srgbClr val="000000"/>
                  </a:solidFill>
                  <a:latin typeface="+mn-ea"/>
                </a:rPr>
                <a:t>Pentium I</a:t>
              </a:r>
            </a:p>
          </p:txBody>
        </p:sp>
        <p:sp>
          <p:nvSpPr>
            <p:cNvPr id="28" name="Text Box 11">
              <a:extLst>
                <a:ext uri="{FF2B5EF4-FFF2-40B4-BE49-F238E27FC236}">
                  <a16:creationId xmlns:a16="http://schemas.microsoft.com/office/drawing/2014/main" id="{16D80FB6-8511-4896-8C6A-FE63A2DC458D}"/>
                </a:ext>
              </a:extLst>
            </p:cNvPr>
            <p:cNvSpPr txBox="1">
              <a:spLocks noChangeArrowheads="1"/>
            </p:cNvSpPr>
            <p:nvPr/>
          </p:nvSpPr>
          <p:spPr bwMode="auto">
            <a:xfrm>
              <a:off x="5720586" y="914400"/>
              <a:ext cx="1697252" cy="386510"/>
            </a:xfrm>
            <a:prstGeom prst="rect">
              <a:avLst/>
            </a:prstGeom>
            <a:noFill/>
            <a:ln>
              <a:noFill/>
            </a:ln>
            <a:effectLst/>
          </p:spPr>
          <p:txBody>
            <a:bodyPr lIns="0" tIns="0" rIns="0" bIns="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9pPr>
            </a:lstStyle>
            <a:p>
              <a:pPr eaLnBrk="1" hangingPunct="1">
                <a:lnSpc>
                  <a:spcPct val="95000"/>
                </a:lnSpc>
                <a:defRPr/>
              </a:pPr>
              <a:r>
                <a:rPr lang="en-US" altLang="zh-CN" sz="2000">
                  <a:solidFill>
                    <a:srgbClr val="000000"/>
                  </a:solidFill>
                  <a:latin typeface="+mn-ea"/>
                </a:rPr>
                <a:t>Pentium II</a:t>
              </a:r>
            </a:p>
          </p:txBody>
        </p:sp>
        <p:sp>
          <p:nvSpPr>
            <p:cNvPr id="29" name="Text Box 12">
              <a:extLst>
                <a:ext uri="{FF2B5EF4-FFF2-40B4-BE49-F238E27FC236}">
                  <a16:creationId xmlns:a16="http://schemas.microsoft.com/office/drawing/2014/main" id="{8127B12D-EA1B-4272-88C5-06DC49DA0C9B}"/>
                </a:ext>
              </a:extLst>
            </p:cNvPr>
            <p:cNvSpPr txBox="1">
              <a:spLocks noChangeArrowheads="1"/>
            </p:cNvSpPr>
            <p:nvPr/>
          </p:nvSpPr>
          <p:spPr bwMode="auto">
            <a:xfrm>
              <a:off x="246408" y="3960267"/>
              <a:ext cx="2393105" cy="386510"/>
            </a:xfrm>
            <a:prstGeom prst="rect">
              <a:avLst/>
            </a:prstGeom>
            <a:noFill/>
            <a:ln>
              <a:noFill/>
            </a:ln>
            <a:effectLst/>
          </p:spPr>
          <p:txBody>
            <a:bodyPr lIns="0" tIns="0" rIns="0" bIns="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9pPr>
            </a:lstStyle>
            <a:p>
              <a:pPr eaLnBrk="1" hangingPunct="1">
                <a:lnSpc>
                  <a:spcPct val="95000"/>
                </a:lnSpc>
                <a:defRPr/>
              </a:pPr>
              <a:r>
                <a:rPr lang="en-US" altLang="zh-CN" sz="2000">
                  <a:solidFill>
                    <a:srgbClr val="000000"/>
                  </a:solidFill>
                  <a:latin typeface="+mn-ea"/>
                </a:rPr>
                <a:t>Pentium III</a:t>
              </a:r>
            </a:p>
          </p:txBody>
        </p:sp>
        <p:sp>
          <p:nvSpPr>
            <p:cNvPr id="30" name="Text Box 13">
              <a:extLst>
                <a:ext uri="{FF2B5EF4-FFF2-40B4-BE49-F238E27FC236}">
                  <a16:creationId xmlns:a16="http://schemas.microsoft.com/office/drawing/2014/main" id="{90B27D19-CFD4-4304-8370-3C5835D688D5}"/>
                </a:ext>
              </a:extLst>
            </p:cNvPr>
            <p:cNvSpPr txBox="1">
              <a:spLocks noChangeArrowheads="1"/>
            </p:cNvSpPr>
            <p:nvPr/>
          </p:nvSpPr>
          <p:spPr bwMode="auto">
            <a:xfrm>
              <a:off x="5529375" y="3968669"/>
              <a:ext cx="2393105" cy="386510"/>
            </a:xfrm>
            <a:prstGeom prst="rect">
              <a:avLst/>
            </a:prstGeom>
            <a:noFill/>
            <a:ln>
              <a:noFill/>
            </a:ln>
            <a:effectLst/>
          </p:spPr>
          <p:txBody>
            <a:bodyPr lIns="0" tIns="0" rIns="0" bIns="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9pPr>
            </a:lstStyle>
            <a:p>
              <a:pPr eaLnBrk="1" hangingPunct="1">
                <a:lnSpc>
                  <a:spcPct val="95000"/>
                </a:lnSpc>
                <a:defRPr/>
              </a:pPr>
              <a:r>
                <a:rPr lang="en-US" altLang="zh-CN" sz="2000">
                  <a:solidFill>
                    <a:srgbClr val="000000"/>
                  </a:solidFill>
                  <a:latin typeface="+mn-ea"/>
                </a:rPr>
                <a:t>Pentium IV</a:t>
              </a:r>
            </a:p>
          </p:txBody>
        </p:sp>
        <p:sp>
          <p:nvSpPr>
            <p:cNvPr id="31" name="Text Box 14">
              <a:extLst>
                <a:ext uri="{FF2B5EF4-FFF2-40B4-BE49-F238E27FC236}">
                  <a16:creationId xmlns:a16="http://schemas.microsoft.com/office/drawing/2014/main" id="{6B0E1631-D336-4735-A420-4C39C3F99AC2}"/>
                </a:ext>
              </a:extLst>
            </p:cNvPr>
            <p:cNvSpPr txBox="1">
              <a:spLocks noChangeArrowheads="1"/>
            </p:cNvSpPr>
            <p:nvPr/>
          </p:nvSpPr>
          <p:spPr bwMode="auto">
            <a:xfrm>
              <a:off x="3075160" y="1626503"/>
              <a:ext cx="1998854" cy="773020"/>
            </a:xfrm>
            <a:prstGeom prst="rect">
              <a:avLst/>
            </a:prstGeom>
            <a:noFill/>
            <a:ln>
              <a:noFill/>
            </a:ln>
            <a:effectLst/>
          </p:spPr>
          <p:txBody>
            <a:bodyPr lIns="0" tIns="0" rIns="0" bIns="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defRPr>
              </a:lvl9pPr>
            </a:lstStyle>
            <a:p>
              <a:pPr eaLnBrk="1" hangingPunct="1">
                <a:lnSpc>
                  <a:spcPct val="95000"/>
                </a:lnSpc>
                <a:defRPr/>
              </a:pPr>
              <a:r>
                <a:rPr lang="en-US" altLang="zh-CN" sz="2000">
                  <a:solidFill>
                    <a:srgbClr val="000000"/>
                  </a:solidFill>
                  <a:latin typeface="+mn-ea"/>
                </a:rPr>
                <a:t>Chip area</a:t>
              </a:r>
            </a:p>
            <a:p>
              <a:pPr eaLnBrk="1" hangingPunct="1">
                <a:lnSpc>
                  <a:spcPct val="95000"/>
                </a:lnSpc>
                <a:defRPr/>
              </a:pPr>
              <a:r>
                <a:rPr lang="en-US" altLang="zh-CN" sz="2000" dirty="0">
                  <a:solidFill>
                    <a:srgbClr val="000000"/>
                  </a:solidFill>
                  <a:latin typeface="+mn-ea"/>
                </a:rPr>
                <a:t>breakdown</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E2F4D120-1D52-4D79-8C98-8A17FDD49698}"/>
              </a:ext>
            </a:extLst>
          </p:cNvPr>
          <p:cNvSpPr>
            <a:spLocks noGrp="1" noChangeArrowheads="1"/>
          </p:cNvSpPr>
          <p:nvPr>
            <p:ph type="title"/>
          </p:nvPr>
        </p:nvSpPr>
        <p:spPr/>
        <p:txBody>
          <a:bodyPr/>
          <a:lstStyle/>
          <a:p>
            <a:r>
              <a:rPr lang="en-US" altLang="zh-CN">
                <a:ea typeface="宋体" panose="02010600030101010101" pitchFamily="2" charset="-122"/>
              </a:rPr>
              <a:t>A Closer Look</a:t>
            </a:r>
            <a:endParaRPr lang="zh-CN" altLang="en-US">
              <a:ea typeface="宋体" panose="02010600030101010101" pitchFamily="2" charset="-122"/>
            </a:endParaRPr>
          </a:p>
        </p:txBody>
      </p:sp>
      <p:sp>
        <p:nvSpPr>
          <p:cNvPr id="45059" name="内容占位符 2">
            <a:extLst>
              <a:ext uri="{FF2B5EF4-FFF2-40B4-BE49-F238E27FC236}">
                <a16:creationId xmlns:a16="http://schemas.microsoft.com/office/drawing/2014/main" id="{FAC1EBED-3661-453B-8ACB-675AC3CA0BEF}"/>
              </a:ext>
            </a:extLst>
          </p:cNvPr>
          <p:cNvSpPr>
            <a:spLocks noGrp="1" noChangeArrowheads="1"/>
          </p:cNvSpPr>
          <p:nvPr>
            <p:ph idx="1"/>
          </p:nvPr>
        </p:nvSpPr>
        <p:spPr>
          <a:xfrm>
            <a:off x="684213" y="981075"/>
            <a:ext cx="7710487" cy="4538663"/>
          </a:xfrm>
        </p:spPr>
        <p:txBody>
          <a:bodyPr/>
          <a:lstStyle/>
          <a:p>
            <a:r>
              <a:rPr lang="en-US" altLang="zh-CN">
                <a:ea typeface="宋体" panose="02010600030101010101" pitchFamily="2" charset="-122"/>
              </a:rPr>
              <a:t>Typically &lt;10% of total chip area is used for real execution</a:t>
            </a:r>
            <a:endParaRPr lang="zh-CN" altLang="en-US">
              <a:ea typeface="宋体" panose="02010600030101010101" pitchFamily="2" charset="-122"/>
            </a:endParaRPr>
          </a:p>
        </p:txBody>
      </p:sp>
      <p:pic>
        <p:nvPicPr>
          <p:cNvPr id="45060" name="Picture 2">
            <a:extLst>
              <a:ext uri="{FF2B5EF4-FFF2-40B4-BE49-F238E27FC236}">
                <a16:creationId xmlns:a16="http://schemas.microsoft.com/office/drawing/2014/main" id="{4B29C496-B46D-49DD-81B8-B4043D10E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8" y="2133600"/>
            <a:ext cx="51054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3">
            <a:extLst>
              <a:ext uri="{FF2B5EF4-FFF2-40B4-BE49-F238E27FC236}">
                <a16:creationId xmlns:a16="http://schemas.microsoft.com/office/drawing/2014/main" id="{FB78A7FB-9CEA-4547-9051-B61E4941A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3006725"/>
            <a:ext cx="2085975"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5">
            <a:extLst>
              <a:ext uri="{FF2B5EF4-FFF2-40B4-BE49-F238E27FC236}">
                <a16:creationId xmlns:a16="http://schemas.microsoft.com/office/drawing/2014/main" id="{B9A26FC2-8BDE-49F0-BB6F-E813F2A140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5022850"/>
            <a:ext cx="380047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6">
            <a:extLst>
              <a:ext uri="{FF2B5EF4-FFF2-40B4-BE49-F238E27FC236}">
                <a16:creationId xmlns:a16="http://schemas.microsoft.com/office/drawing/2014/main" id="{677CAA90-36FC-45DF-A785-DE9A639D3D1F}"/>
              </a:ext>
            </a:extLst>
          </p:cNvPr>
          <p:cNvSpPr txBox="1">
            <a:spLocks noChangeArrowheads="1"/>
          </p:cNvSpPr>
          <p:nvPr/>
        </p:nvSpPr>
        <p:spPr bwMode="auto">
          <a:xfrm>
            <a:off x="2700338" y="5373688"/>
            <a:ext cx="1325562"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1800">
                <a:solidFill>
                  <a:schemeClr val="tx1"/>
                </a:solidFill>
                <a:latin typeface="Arial Black" panose="020B0A04020102020204" pitchFamily="34" charset="0"/>
                <a:ea typeface="宋体" panose="02010600030101010101" pitchFamily="2" charset="-122"/>
              </a:rPr>
              <a:t>L2 cache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F41AD2C-74A7-4368-BB77-7222399B565B}"/>
              </a:ext>
            </a:extLst>
          </p:cNvPr>
          <p:cNvSpPr>
            <a:spLocks noGrp="1" noChangeArrowheads="1"/>
          </p:cNvSpPr>
          <p:nvPr>
            <p:ph type="title"/>
          </p:nvPr>
        </p:nvSpPr>
        <p:spPr/>
        <p:txBody>
          <a:bodyPr/>
          <a:lstStyle/>
          <a:p>
            <a:r>
              <a:rPr lang="en-US" altLang="zh-CN">
                <a:ea typeface="宋体" panose="02010600030101010101" pitchFamily="2" charset="-122"/>
              </a:rPr>
              <a:t>A little physics lesson</a:t>
            </a:r>
          </a:p>
        </p:txBody>
      </p:sp>
      <p:sp>
        <p:nvSpPr>
          <p:cNvPr id="46083" name="Content Placeholder 2">
            <a:extLst>
              <a:ext uri="{FF2B5EF4-FFF2-40B4-BE49-F238E27FC236}">
                <a16:creationId xmlns:a16="http://schemas.microsoft.com/office/drawing/2014/main" id="{C8B37454-1783-4F94-A97E-2C5AC69D96D9}"/>
              </a:ext>
            </a:extLst>
          </p:cNvPr>
          <p:cNvSpPr>
            <a:spLocks noGrp="1" noChangeArrowheads="1"/>
          </p:cNvSpPr>
          <p:nvPr>
            <p:ph idx="1"/>
          </p:nvPr>
        </p:nvSpPr>
        <p:spPr>
          <a:xfrm>
            <a:off x="611188" y="1196975"/>
            <a:ext cx="8270875" cy="4968875"/>
          </a:xfrm>
        </p:spPr>
        <p:txBody>
          <a:bodyPr/>
          <a:lstStyle/>
          <a:p>
            <a:r>
              <a:rPr lang="en-US" altLang="zh-CN">
                <a:ea typeface="宋体" panose="02010600030101010101" pitchFamily="2" charset="-122"/>
              </a:rPr>
              <a:t>Smaller transistors = faster processors.</a:t>
            </a:r>
          </a:p>
          <a:p>
            <a:r>
              <a:rPr lang="en-US" altLang="zh-CN">
                <a:ea typeface="宋体" panose="02010600030101010101" pitchFamily="2" charset="-122"/>
              </a:rPr>
              <a:t>Faster processors = increased power consumption.</a:t>
            </a:r>
          </a:p>
          <a:p>
            <a:r>
              <a:rPr lang="en-US" altLang="zh-CN">
                <a:ea typeface="宋体" panose="02010600030101010101" pitchFamily="2" charset="-122"/>
              </a:rPr>
              <a:t>Increased power consumption = increased heat.</a:t>
            </a:r>
          </a:p>
          <a:p>
            <a:r>
              <a:rPr lang="en-US" altLang="zh-CN">
                <a:ea typeface="宋体" panose="02010600030101010101" pitchFamily="2" charset="-122"/>
              </a:rPr>
              <a:t>Increased heat = unreliable processors.</a:t>
            </a:r>
          </a:p>
        </p:txBody>
      </p:sp>
      <p:pic>
        <p:nvPicPr>
          <p:cNvPr id="46084" name="Picture 2">
            <a:extLst>
              <a:ext uri="{FF2B5EF4-FFF2-40B4-BE49-F238E27FC236}">
                <a16:creationId xmlns:a16="http://schemas.microsoft.com/office/drawing/2014/main" id="{ABBB7EB9-86DB-4AD1-AD3B-C0181BF12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260350"/>
            <a:ext cx="912813"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220D7002-FFED-4046-8F43-0479A325F7BC}"/>
              </a:ext>
            </a:extLst>
          </p:cNvPr>
          <p:cNvSpPr>
            <a:spLocks noGrp="1" noChangeArrowheads="1"/>
          </p:cNvSpPr>
          <p:nvPr>
            <p:ph type="title"/>
          </p:nvPr>
        </p:nvSpPr>
        <p:spPr/>
        <p:txBody>
          <a:bodyPr/>
          <a:lstStyle/>
          <a:p>
            <a:r>
              <a:rPr lang="en-US" altLang="zh-CN">
                <a:ea typeface="宋体" panose="02010600030101010101" pitchFamily="2" charset="-122"/>
              </a:rPr>
              <a:t>Summary</a:t>
            </a:r>
            <a:endParaRPr lang="zh-CN" altLang="en-US">
              <a:ea typeface="宋体" panose="02010600030101010101" pitchFamily="2" charset="-122"/>
            </a:endParaRPr>
          </a:p>
        </p:txBody>
      </p:sp>
      <p:sp>
        <p:nvSpPr>
          <p:cNvPr id="47107" name="内容占位符 2">
            <a:extLst>
              <a:ext uri="{FF2B5EF4-FFF2-40B4-BE49-F238E27FC236}">
                <a16:creationId xmlns:a16="http://schemas.microsoft.com/office/drawing/2014/main" id="{9EECB726-98D1-4CCB-8856-F0B980125DEC}"/>
              </a:ext>
            </a:extLst>
          </p:cNvPr>
          <p:cNvSpPr>
            <a:spLocks noGrp="1" noChangeArrowheads="1"/>
          </p:cNvSpPr>
          <p:nvPr>
            <p:ph idx="1"/>
          </p:nvPr>
        </p:nvSpPr>
        <p:spPr>
          <a:xfrm>
            <a:off x="611188" y="836613"/>
            <a:ext cx="8270875" cy="5111750"/>
          </a:xfrm>
        </p:spPr>
        <p:txBody>
          <a:bodyPr/>
          <a:lstStyle/>
          <a:p>
            <a:r>
              <a:rPr lang="en-US" altLang="zh-CN" sz="2800">
                <a:ea typeface="宋体" panose="02010600030101010101" pitchFamily="2" charset="-122"/>
              </a:rPr>
              <a:t>Single-core performance is becoming saturated</a:t>
            </a:r>
          </a:p>
          <a:p>
            <a:pPr lvl="1"/>
            <a:r>
              <a:rPr lang="en-US" altLang="zh-CN" sz="2400">
                <a:ea typeface="宋体" panose="02010600030101010101" pitchFamily="2" charset="-122"/>
              </a:rPr>
              <a:t>Traditional means to enhance the performance of  single-core have diminishing returns</a:t>
            </a:r>
          </a:p>
          <a:p>
            <a:pPr lvl="1"/>
            <a:r>
              <a:rPr lang="en-US" altLang="zh-CN" sz="2400">
                <a:ea typeface="宋体" panose="02010600030101010101" pitchFamily="2" charset="-122"/>
              </a:rPr>
              <a:t>Power Wall prevent further enhance the performance of single-core</a:t>
            </a:r>
          </a:p>
          <a:p>
            <a:pPr lvl="1"/>
            <a:r>
              <a:rPr lang="en-US" altLang="zh-CN" sz="2400">
                <a:ea typeface="宋体" panose="02010600030101010101" pitchFamily="2" charset="-122"/>
              </a:rPr>
              <a:t>Memory Wall cause a lot of processor chip area is occupied by cache</a:t>
            </a:r>
            <a:endParaRPr lang="zh-CN" altLang="en-US" sz="2400">
              <a:ea typeface="宋体" panose="02010600030101010101" pitchFamily="2" charset="-122"/>
            </a:endParaRPr>
          </a:p>
        </p:txBody>
      </p:sp>
      <p:pic>
        <p:nvPicPr>
          <p:cNvPr id="4" name="图片 3">
            <a:extLst>
              <a:ext uri="{FF2B5EF4-FFF2-40B4-BE49-F238E27FC236}">
                <a16:creationId xmlns:a16="http://schemas.microsoft.com/office/drawing/2014/main" id="{8BEE8673-2D9E-40E7-A018-F980AE1C6F20}"/>
              </a:ext>
            </a:extLst>
          </p:cNvPr>
          <p:cNvPicPr>
            <a:picLocks noChangeAspect="1"/>
          </p:cNvPicPr>
          <p:nvPr/>
        </p:nvPicPr>
        <p:blipFill>
          <a:blip r:embed="rId2"/>
          <a:stretch>
            <a:fillRect/>
          </a:stretch>
        </p:blipFill>
        <p:spPr>
          <a:xfrm>
            <a:off x="4067175" y="3573463"/>
            <a:ext cx="3854450" cy="2846387"/>
          </a:xfrm>
          <a:prstGeom prst="rect">
            <a:avLst/>
          </a:prstGeom>
          <a:ln w="19050">
            <a:solidFill>
              <a:schemeClr val="accent6">
                <a:lumMod val="50000"/>
              </a:schemeClr>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2C72B4A8-5ECF-43C4-A0C0-DE442C28007B}"/>
              </a:ext>
            </a:extLst>
          </p:cNvPr>
          <p:cNvSpPr>
            <a:spLocks noGrp="1" noChangeArrowheads="1"/>
          </p:cNvSpPr>
          <p:nvPr>
            <p:ph type="title" idx="4294967295"/>
          </p:nvPr>
        </p:nvSpPr>
        <p:spPr/>
        <p:txBody>
          <a:bodyPr/>
          <a:lstStyle/>
          <a:p>
            <a:r>
              <a:rPr lang="en-US" altLang="zh-CN">
                <a:ea typeface="宋体" panose="02010600030101010101" pitchFamily="2" charset="-122"/>
                <a:cs typeface="Arial" panose="020B0604020202020204" pitchFamily="34" charset="0"/>
              </a:rPr>
              <a:t>Course Goals</a:t>
            </a:r>
            <a:endParaRPr lang="zh-CN" altLang="en-US">
              <a:ea typeface="宋体" panose="02010600030101010101" pitchFamily="2" charset="-122"/>
              <a:cs typeface="Arial" panose="020B0604020202020204" pitchFamily="34" charset="0"/>
            </a:endParaRPr>
          </a:p>
        </p:txBody>
      </p:sp>
      <p:sp>
        <p:nvSpPr>
          <p:cNvPr id="18435" name="内容占位符 2">
            <a:extLst>
              <a:ext uri="{FF2B5EF4-FFF2-40B4-BE49-F238E27FC236}">
                <a16:creationId xmlns:a16="http://schemas.microsoft.com/office/drawing/2014/main" id="{A61D2721-4CE3-4EBD-B13F-A4F6CEAE9737}"/>
              </a:ext>
            </a:extLst>
          </p:cNvPr>
          <p:cNvSpPr>
            <a:spLocks noGrp="1" noChangeArrowheads="1"/>
          </p:cNvSpPr>
          <p:nvPr>
            <p:ph idx="4294967295"/>
          </p:nvPr>
        </p:nvSpPr>
        <p:spPr>
          <a:xfrm>
            <a:off x="468313" y="908050"/>
            <a:ext cx="8229600" cy="5329238"/>
          </a:xfrm>
        </p:spPr>
        <p:txBody>
          <a:bodyPr/>
          <a:lstStyle/>
          <a:p>
            <a:pPr>
              <a:buFont typeface="微软雅黑" panose="020B0503020204020204" pitchFamily="34" charset="-122"/>
              <a:buChar char="•"/>
            </a:pPr>
            <a:r>
              <a:rPr lang="en-US" altLang="zh-CN" sz="2800">
                <a:ea typeface="宋体" panose="02010600030101010101" pitchFamily="2" charset="-122"/>
              </a:rPr>
              <a:t>The students will get the skills to use some of the best existing parallel programming tools, and be exposed to a number of open research questions</a:t>
            </a:r>
          </a:p>
          <a:p>
            <a:pPr>
              <a:buFont typeface="微软雅黑" panose="020B0503020204020204" pitchFamily="34" charset="-122"/>
              <a:buChar char="•"/>
            </a:pPr>
            <a:r>
              <a:rPr lang="en-US" altLang="zh-CN" sz="2800">
                <a:ea typeface="宋体" panose="02010600030101010101" pitchFamily="2" charset="-122"/>
              </a:rPr>
              <a:t>This course will</a:t>
            </a:r>
          </a:p>
          <a:p>
            <a:pPr lvl="1"/>
            <a:r>
              <a:rPr lang="en-US" altLang="zh-CN" sz="2400">
                <a:ea typeface="宋体" panose="02010600030101010101" pitchFamily="2" charset="-122"/>
              </a:rPr>
              <a:t>provide an introduction to parallel computing including parallel computer architectures, analytical modeling of parallel programs</a:t>
            </a:r>
          </a:p>
          <a:p>
            <a:pPr lvl="1"/>
            <a:r>
              <a:rPr lang="en-US" altLang="zh-CN" sz="2400">
                <a:ea typeface="宋体" panose="02010600030101010101" pitchFamily="2" charset="-122"/>
              </a:rPr>
              <a:t>include materials on MPI, Pthreads, OpenMP</a:t>
            </a:r>
          </a:p>
          <a:p>
            <a:endParaRPr lang="en-US" altLang="zh-CN" sz="2400">
              <a:ea typeface="宋体" panose="02010600030101010101" pitchFamily="2"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BDCDE0A3-1A5F-4FB7-8732-C7C43DEABF16}"/>
              </a:ext>
            </a:extLst>
          </p:cNvPr>
          <p:cNvSpPr>
            <a:spLocks noGrp="1" noChangeArrowheads="1"/>
          </p:cNvSpPr>
          <p:nvPr>
            <p:ph type="title"/>
          </p:nvPr>
        </p:nvSpPr>
        <p:spPr/>
        <p:txBody>
          <a:bodyPr/>
          <a:lstStyle/>
          <a:p>
            <a:r>
              <a:rPr lang="en-US" altLang="zh-CN">
                <a:ea typeface="宋体" panose="02010600030101010101" pitchFamily="2" charset="-122"/>
              </a:rPr>
              <a:t>An intelligent solution</a:t>
            </a:r>
          </a:p>
        </p:txBody>
      </p:sp>
      <p:sp>
        <p:nvSpPr>
          <p:cNvPr id="48131" name="Content Placeholder 5">
            <a:extLst>
              <a:ext uri="{FF2B5EF4-FFF2-40B4-BE49-F238E27FC236}">
                <a16:creationId xmlns:a16="http://schemas.microsoft.com/office/drawing/2014/main" id="{7F2B408F-0776-4F63-BB88-53EDE3F7F75E}"/>
              </a:ext>
            </a:extLst>
          </p:cNvPr>
          <p:cNvSpPr>
            <a:spLocks noGrp="1" noChangeArrowheads="1"/>
          </p:cNvSpPr>
          <p:nvPr>
            <p:ph idx="1"/>
          </p:nvPr>
        </p:nvSpPr>
        <p:spPr/>
        <p:txBody>
          <a:bodyPr/>
          <a:lstStyle/>
          <a:p>
            <a:r>
              <a:rPr lang="en-US" altLang="zh-CN">
                <a:ea typeface="宋体" panose="02010600030101010101" pitchFamily="2" charset="-122"/>
              </a:rPr>
              <a:t>Instead of designing and building faster microprocessors, put </a:t>
            </a:r>
            <a:r>
              <a:rPr lang="en-US" altLang="zh-CN" u="sng">
                <a:ea typeface="宋体" panose="02010600030101010101" pitchFamily="2" charset="-122"/>
              </a:rPr>
              <a:t>multiple </a:t>
            </a:r>
            <a:r>
              <a:rPr lang="en-US" altLang="zh-CN">
                <a:ea typeface="宋体" panose="02010600030101010101" pitchFamily="2" charset="-122"/>
              </a:rPr>
              <a:t>processors on a single integrated circuit.</a:t>
            </a:r>
            <a:br>
              <a:rPr lang="en-US" altLang="zh-CN">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p:txBody>
      </p:sp>
      <p:pic>
        <p:nvPicPr>
          <p:cNvPr id="48132" name="Picture 4">
            <a:extLst>
              <a:ext uri="{FF2B5EF4-FFF2-40B4-BE49-F238E27FC236}">
                <a16:creationId xmlns:a16="http://schemas.microsoft.com/office/drawing/2014/main" id="{CFBB7E44-F2B8-49DE-876D-A301D2B2A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508500"/>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4">
            <a:extLst>
              <a:ext uri="{FF2B5EF4-FFF2-40B4-BE49-F238E27FC236}">
                <a16:creationId xmlns:a16="http://schemas.microsoft.com/office/drawing/2014/main" id="{6F9BF873-1C43-4209-A774-F81F27701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005263"/>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4">
            <a:extLst>
              <a:ext uri="{FF2B5EF4-FFF2-40B4-BE49-F238E27FC236}">
                <a16:creationId xmlns:a16="http://schemas.microsoft.com/office/drawing/2014/main" id="{5A2FEA6A-A8BF-4CB3-BCBA-52F008CA9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5013325"/>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4">
            <a:extLst>
              <a:ext uri="{FF2B5EF4-FFF2-40B4-BE49-F238E27FC236}">
                <a16:creationId xmlns:a16="http://schemas.microsoft.com/office/drawing/2014/main" id="{3DADB1A2-14A7-46A1-B80E-8A85457BC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4005263"/>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4">
            <a:extLst>
              <a:ext uri="{FF2B5EF4-FFF2-40B4-BE49-F238E27FC236}">
                <a16:creationId xmlns:a16="http://schemas.microsoft.com/office/drawing/2014/main" id="{4B8FF137-E1F9-48F9-8F09-F789C8A47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4868863"/>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7">
            <a:extLst>
              <a:ext uri="{FF2B5EF4-FFF2-40B4-BE49-F238E27FC236}">
                <a16:creationId xmlns:a16="http://schemas.microsoft.com/office/drawing/2014/main" id="{B1334149-E955-4247-82D8-E1F967E12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87700" y="1998663"/>
            <a:ext cx="1190625"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10">
            <a:extLst>
              <a:ext uri="{FF2B5EF4-FFF2-40B4-BE49-F238E27FC236}">
                <a16:creationId xmlns:a16="http://schemas.microsoft.com/office/drawing/2014/main" id="{43D6EAFC-91E4-440C-A443-0247732371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27850" y="1052513"/>
            <a:ext cx="153670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9">
            <a:extLst>
              <a:ext uri="{FF2B5EF4-FFF2-40B4-BE49-F238E27FC236}">
                <a16:creationId xmlns:a16="http://schemas.microsoft.com/office/drawing/2014/main" id="{14523871-87FD-4970-AC5A-41FBE384B1B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73625" y="1481138"/>
            <a:ext cx="1462088"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a:extLst>
              <a:ext uri="{FF2B5EF4-FFF2-40B4-BE49-F238E27FC236}">
                <a16:creationId xmlns:a16="http://schemas.microsoft.com/office/drawing/2014/main" id="{8C2582A3-983A-4F52-AD60-42C2B3DD5ECA}"/>
              </a:ext>
            </a:extLst>
          </p:cNvPr>
          <p:cNvSpPr>
            <a:spLocks noGrp="1"/>
          </p:cNvSpPr>
          <p:nvPr>
            <p:ph type="title"/>
          </p:nvPr>
        </p:nvSpPr>
        <p:spPr>
          <a:xfrm>
            <a:off x="468313" y="0"/>
            <a:ext cx="8675687" cy="646113"/>
          </a:xfrm>
        </p:spPr>
        <p:txBody>
          <a:bodyPr/>
          <a:lstStyle/>
          <a:p>
            <a:pPr>
              <a:defRPr/>
            </a:pPr>
            <a:r>
              <a:rPr lang="en-US" altLang="zh-CN" sz="3600" dirty="0">
                <a:effectLst>
                  <a:outerShdw blurRad="38100" dist="38100" dir="2700000" algn="tl">
                    <a:srgbClr val="C0C0C0"/>
                  </a:outerShdw>
                </a:effectLst>
                <a:ea typeface="华文细黑" pitchFamily="2" charset="-122"/>
              </a:rPr>
              <a:t>The Evolution to Parallel Processors</a:t>
            </a:r>
            <a:endParaRPr lang="zh-CN" altLang="en-US" sz="3600" dirty="0">
              <a:effectLst>
                <a:outerShdw blurRad="38100" dist="38100" dir="2700000" algn="tl">
                  <a:srgbClr val="C0C0C0"/>
                </a:outerShdw>
              </a:effectLst>
              <a:ea typeface="华文细黑" pitchFamily="2" charset="-122"/>
            </a:endParaRPr>
          </a:p>
        </p:txBody>
      </p:sp>
      <p:graphicFrame>
        <p:nvGraphicFramePr>
          <p:cNvPr id="7" name="内容占位符 6">
            <a:extLst>
              <a:ext uri="{FF2B5EF4-FFF2-40B4-BE49-F238E27FC236}">
                <a16:creationId xmlns:a16="http://schemas.microsoft.com/office/drawing/2014/main" id="{CB079D40-D628-471C-91F0-29F098D39E10}"/>
              </a:ext>
            </a:extLst>
          </p:cNvPr>
          <p:cNvGraphicFramePr>
            <a:graphicFrameLocks noGrp="1"/>
          </p:cNvGraphicFramePr>
          <p:nvPr>
            <p:ph idx="1"/>
          </p:nvPr>
        </p:nvGraphicFramePr>
        <p:xfrm>
          <a:off x="1255061" y="2060848"/>
          <a:ext cx="7647849" cy="33553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7415" name="Picture 11">
            <a:extLst>
              <a:ext uri="{FF2B5EF4-FFF2-40B4-BE49-F238E27FC236}">
                <a16:creationId xmlns:a16="http://schemas.microsoft.com/office/drawing/2014/main" id="{A25E13B8-49F7-40EC-9EF7-D4E5D02BF85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059113" y="4800600"/>
            <a:ext cx="17526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3">
            <a:extLst>
              <a:ext uri="{FF2B5EF4-FFF2-40B4-BE49-F238E27FC236}">
                <a16:creationId xmlns:a16="http://schemas.microsoft.com/office/drawing/2014/main" id="{CFFFDCAA-AF5B-4225-84B9-5E3E0073D5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888" y="1703388"/>
            <a:ext cx="2636837"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4" name="Picture 2">
            <a:extLst>
              <a:ext uri="{FF2B5EF4-FFF2-40B4-BE49-F238E27FC236}">
                <a16:creationId xmlns:a16="http://schemas.microsoft.com/office/drawing/2014/main" id="{AC94EC3D-B673-4F01-9A41-706928C60AA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8263" y="4005263"/>
            <a:ext cx="167005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94D41DD-D08F-4B57-BC24-D15245E73547}"/>
              </a:ext>
            </a:extLst>
          </p:cNvPr>
          <p:cNvSpPr txBox="1">
            <a:spLocks noChangeArrowheads="1"/>
          </p:cNvSpPr>
          <p:nvPr/>
        </p:nvSpPr>
        <p:spPr bwMode="auto">
          <a:xfrm>
            <a:off x="3563938" y="6149975"/>
            <a:ext cx="1435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2000">
                <a:solidFill>
                  <a:schemeClr val="tx1"/>
                </a:solidFill>
                <a:latin typeface="Times New Roman" panose="02020603050405020304" pitchFamily="18" charset="0"/>
                <a:ea typeface="宋体" panose="02010600030101010101" pitchFamily="2" charset="-122"/>
                <a:cs typeface="Times New Roman" panose="02020603050405020304" pitchFamily="18" charset="0"/>
              </a:rPr>
              <a:t>NVIDIA G80</a:t>
            </a:r>
            <a:endParaRPr lang="zh-CN" altLang="en-US" sz="20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F8D9534E-7D82-439D-8735-8FA4F362A308}"/>
              </a:ext>
            </a:extLst>
          </p:cNvPr>
          <p:cNvSpPr txBox="1">
            <a:spLocks noChangeArrowheads="1"/>
          </p:cNvSpPr>
          <p:nvPr/>
        </p:nvSpPr>
        <p:spPr bwMode="auto">
          <a:xfrm>
            <a:off x="5364163" y="5589588"/>
            <a:ext cx="1435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lgn="ctr" eaLnBrk="1" hangingPunct="1">
              <a:spcBef>
                <a:spcPct val="0"/>
              </a:spcBef>
              <a:buClrTx/>
              <a:buSzTx/>
              <a:buFontTx/>
              <a:buNone/>
            </a:pPr>
            <a:r>
              <a:rPr lang="en-US" altLang="zh-CN" sz="2000">
                <a:solidFill>
                  <a:schemeClr val="tx1"/>
                </a:solidFill>
                <a:latin typeface="Times New Roman" panose="02020603050405020304" pitchFamily="18" charset="0"/>
                <a:ea typeface="宋体" panose="02010600030101010101" pitchFamily="2" charset="-122"/>
                <a:cs typeface="Times New Roman" panose="02020603050405020304" pitchFamily="18" charset="0"/>
              </a:rPr>
              <a:t>Tilera Tile64</a:t>
            </a:r>
            <a:endParaRPr lang="zh-CN" altLang="en-US" sz="20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9164" name="Picture 13" descr="Xeon Phi">
            <a:extLst>
              <a:ext uri="{FF2B5EF4-FFF2-40B4-BE49-F238E27FC236}">
                <a16:creationId xmlns:a16="http://schemas.microsoft.com/office/drawing/2014/main" id="{B2D767C7-F16B-44F0-AC8B-62542FAB57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48488" y="3500438"/>
            <a:ext cx="2025650"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5" name="矩形 12">
            <a:extLst>
              <a:ext uri="{FF2B5EF4-FFF2-40B4-BE49-F238E27FC236}">
                <a16:creationId xmlns:a16="http://schemas.microsoft.com/office/drawing/2014/main" id="{4F6B16A1-B53D-49FE-B60E-C9D0720840FA}"/>
              </a:ext>
            </a:extLst>
          </p:cNvPr>
          <p:cNvSpPr>
            <a:spLocks noChangeArrowheads="1"/>
          </p:cNvSpPr>
          <p:nvPr/>
        </p:nvSpPr>
        <p:spPr bwMode="auto">
          <a:xfrm>
            <a:off x="7019925" y="4941888"/>
            <a:ext cx="2124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lgn="ctr" eaLnBrk="1" hangingPunct="1">
              <a:spcBef>
                <a:spcPct val="0"/>
              </a:spcBef>
              <a:buClrTx/>
              <a:buSzTx/>
              <a:buFontTx/>
              <a:buNone/>
            </a:pPr>
            <a:r>
              <a:rPr lang="en-US" altLang="zh-CN" sz="180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Intel</a:t>
            </a:r>
          </a:p>
          <a:p>
            <a:pPr algn="ctr" eaLnBrk="1" hangingPunct="1">
              <a:spcBef>
                <a:spcPct val="0"/>
              </a:spcBef>
              <a:buClrTx/>
              <a:buSzTx/>
              <a:buFontTx/>
              <a:buNone/>
            </a:pPr>
            <a:r>
              <a:rPr lang="en-US" altLang="zh-CN" sz="1800">
                <a:solidFill>
                  <a:schemeClr val="tx1"/>
                </a:solidFill>
                <a:latin typeface="Times New Roman" panose="02020603050405020304" pitchFamily="18" charset="0"/>
                <a:ea typeface="宋体" panose="02010600030101010101" pitchFamily="2" charset="-122"/>
                <a:cs typeface="Times New Roman" panose="02020603050405020304" pitchFamily="18" charset="0"/>
              </a:rPr>
              <a:t>Xeon Phi(MIC,KNL)</a:t>
            </a:r>
            <a:endParaRPr lang="zh-CN" altLang="en-US" sz="18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41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90114"/>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5B09813E-7B3E-44E2-83BC-DD10E18FA186}"/>
              </a:ext>
            </a:extLst>
          </p:cNvPr>
          <p:cNvSpPr>
            <a:spLocks noGrp="1" noChangeArrowheads="1"/>
          </p:cNvSpPr>
          <p:nvPr>
            <p:ph type="title"/>
          </p:nvPr>
        </p:nvSpPr>
        <p:spPr/>
        <p:txBody>
          <a:bodyPr/>
          <a:lstStyle/>
          <a:p>
            <a:r>
              <a:rPr lang="en-US" altLang="zh-CN">
                <a:ea typeface="宋体" panose="02010600030101010101" pitchFamily="2" charset="-122"/>
              </a:rPr>
              <a:t>Now it’s up to the programmers</a:t>
            </a:r>
          </a:p>
        </p:txBody>
      </p:sp>
      <p:sp>
        <p:nvSpPr>
          <p:cNvPr id="51203" name="Content Placeholder 2">
            <a:extLst>
              <a:ext uri="{FF2B5EF4-FFF2-40B4-BE49-F238E27FC236}">
                <a16:creationId xmlns:a16="http://schemas.microsoft.com/office/drawing/2014/main" id="{7BED8EDD-85BB-49A9-9667-20AD24275C39}"/>
              </a:ext>
            </a:extLst>
          </p:cNvPr>
          <p:cNvSpPr>
            <a:spLocks noGrp="1" noChangeArrowheads="1"/>
          </p:cNvSpPr>
          <p:nvPr>
            <p:ph idx="1"/>
          </p:nvPr>
        </p:nvSpPr>
        <p:spPr>
          <a:xfrm>
            <a:off x="684213" y="981075"/>
            <a:ext cx="8270875" cy="5111750"/>
          </a:xfrm>
        </p:spPr>
        <p:txBody>
          <a:bodyPr/>
          <a:lstStyle/>
          <a:p>
            <a:r>
              <a:rPr lang="en-US" altLang="zh-CN">
                <a:ea typeface="宋体" panose="02010600030101010101" pitchFamily="2" charset="-122"/>
              </a:rPr>
              <a:t>Adding more processors doesn’t help much if programmers aren’t aware of them…</a:t>
            </a:r>
          </a:p>
          <a:p>
            <a:r>
              <a:rPr lang="en-US" altLang="zh-CN">
                <a:ea typeface="宋体" panose="02010600030101010101" pitchFamily="2" charset="-122"/>
              </a:rPr>
              <a:t>… or don’t know how to use them.</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Serial programs don’t benefit from this approach (in most cases).</a:t>
            </a:r>
          </a:p>
        </p:txBody>
      </p:sp>
      <p:pic>
        <p:nvPicPr>
          <p:cNvPr id="51204" name="Picture 2">
            <a:extLst>
              <a:ext uri="{FF2B5EF4-FFF2-40B4-BE49-F238E27FC236}">
                <a16:creationId xmlns:a16="http://schemas.microsoft.com/office/drawing/2014/main" id="{B89B12D1-0BD0-41E4-A223-FF93B1F55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4365625"/>
            <a:ext cx="1795462"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E896AB9A-0FA4-4CAE-92BC-6FE8A1257606}"/>
              </a:ext>
            </a:extLst>
          </p:cNvPr>
          <p:cNvSpPr>
            <a:spLocks noGrp="1" noChangeArrowheads="1"/>
          </p:cNvSpPr>
          <p:nvPr>
            <p:ph type="title"/>
          </p:nvPr>
        </p:nvSpPr>
        <p:spPr/>
        <p:txBody>
          <a:bodyPr/>
          <a:lstStyle/>
          <a:p>
            <a:r>
              <a:rPr lang="en-US" altLang="zh-CN">
                <a:ea typeface="宋体" panose="02010600030101010101" pitchFamily="2" charset="-122"/>
              </a:rPr>
              <a:t>Shift to Parallel Computing</a:t>
            </a:r>
            <a:endParaRPr lang="zh-CN" altLang="en-US">
              <a:ea typeface="宋体" panose="02010600030101010101" pitchFamily="2" charset="-122"/>
            </a:endParaRPr>
          </a:p>
        </p:txBody>
      </p:sp>
      <p:pic>
        <p:nvPicPr>
          <p:cNvPr id="52227" name="Picture 2">
            <a:extLst>
              <a:ext uri="{FF2B5EF4-FFF2-40B4-BE49-F238E27FC236}">
                <a16:creationId xmlns:a16="http://schemas.microsoft.com/office/drawing/2014/main" id="{2D4E19FE-492F-4A0B-A49E-ADF9B5163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90663"/>
            <a:ext cx="4446588"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3">
            <a:extLst>
              <a:ext uri="{FF2B5EF4-FFF2-40B4-BE49-F238E27FC236}">
                <a16:creationId xmlns:a16="http://schemas.microsoft.com/office/drawing/2014/main" id="{BFEE1A89-055F-4B37-9308-CCEEC9F39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388" y="3976688"/>
            <a:ext cx="4803775"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虚尾箭头 6">
            <a:extLst>
              <a:ext uri="{FF2B5EF4-FFF2-40B4-BE49-F238E27FC236}">
                <a16:creationId xmlns:a16="http://schemas.microsoft.com/office/drawing/2014/main" id="{9D758776-6409-4BD5-8CBD-C437E9581F0C}"/>
              </a:ext>
            </a:extLst>
          </p:cNvPr>
          <p:cNvSpPr/>
          <p:nvPr/>
        </p:nvSpPr>
        <p:spPr bwMode="auto">
          <a:xfrm rot="2496223">
            <a:off x="4929188" y="3279775"/>
            <a:ext cx="666750" cy="542925"/>
          </a:xfrm>
          <a:prstGeom prst="stripedRightArrow">
            <a:avLst>
              <a:gd name="adj1" fmla="val 50000"/>
              <a:gd name="adj2" fmla="val 30952"/>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a:lstStyle/>
          <a:p>
            <a:pPr>
              <a:defRPr/>
            </a:pPr>
            <a:endParaRPr lang="zh-CN" altLang="en-US" sz="2400">
              <a:latin typeface="Times"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01BD1-9D19-467A-92A7-59081962324E}"/>
              </a:ext>
            </a:extLst>
          </p:cNvPr>
          <p:cNvSpPr>
            <a:spLocks noGrp="1"/>
          </p:cNvSpPr>
          <p:nvPr>
            <p:ph type="title"/>
          </p:nvPr>
        </p:nvSpPr>
        <p:spPr>
          <a:xfrm>
            <a:off x="611188" y="233363"/>
            <a:ext cx="8281987" cy="584200"/>
          </a:xfrm>
        </p:spPr>
        <p:txBody>
          <a:bodyPr/>
          <a:lstStyle/>
          <a:p>
            <a:pPr>
              <a:defRPr/>
            </a:pPr>
            <a:r>
              <a:rPr lang="en-US" altLang="zh-CN" sz="3200" dirty="0">
                <a:effectLst>
                  <a:outerShdw blurRad="38100" dist="38100" dir="2700000" algn="tl">
                    <a:srgbClr val="C0C0C0"/>
                  </a:outerShdw>
                </a:effectLst>
                <a:ea typeface="华文细黑" pitchFamily="2" charset="-122"/>
              </a:rPr>
              <a:t>Challenge of Parallel Programming</a:t>
            </a:r>
            <a:endParaRPr lang="zh-CN" altLang="en-US" sz="3200" dirty="0">
              <a:ea typeface="宋体" charset="-122"/>
            </a:endParaRPr>
          </a:p>
        </p:txBody>
      </p:sp>
      <p:sp>
        <p:nvSpPr>
          <p:cNvPr id="53251" name="内容占位符 2">
            <a:extLst>
              <a:ext uri="{FF2B5EF4-FFF2-40B4-BE49-F238E27FC236}">
                <a16:creationId xmlns:a16="http://schemas.microsoft.com/office/drawing/2014/main" id="{0F1C3885-4612-41AD-BF25-D856661809FB}"/>
              </a:ext>
            </a:extLst>
          </p:cNvPr>
          <p:cNvSpPr>
            <a:spLocks noGrp="1" noChangeArrowheads="1"/>
          </p:cNvSpPr>
          <p:nvPr>
            <p:ph idx="1"/>
          </p:nvPr>
        </p:nvSpPr>
        <p:spPr>
          <a:xfrm>
            <a:off x="755650" y="1052513"/>
            <a:ext cx="7275513" cy="4497387"/>
          </a:xfrm>
        </p:spPr>
        <p:txBody>
          <a:bodyPr/>
          <a:lstStyle/>
          <a:p>
            <a:r>
              <a:rPr lang="en-US" altLang="zh-CN" sz="2800">
                <a:ea typeface="宋体" panose="02010600030101010101" pitchFamily="2" charset="-122"/>
              </a:rPr>
              <a:t>Parallel processors are there, but how do we unleash their computer power?</a:t>
            </a:r>
          </a:p>
          <a:p>
            <a:endParaRPr lang="zh-CN" altLang="en-US" sz="2800">
              <a:ea typeface="宋体" panose="02010600030101010101" pitchFamily="2" charset="-122"/>
            </a:endParaRPr>
          </a:p>
        </p:txBody>
      </p:sp>
      <p:pic>
        <p:nvPicPr>
          <p:cNvPr id="53252" name="Picture 4">
            <a:extLst>
              <a:ext uri="{FF2B5EF4-FFF2-40B4-BE49-F238E27FC236}">
                <a16:creationId xmlns:a16="http://schemas.microsoft.com/office/drawing/2014/main" id="{8F7244C1-66D4-495A-A4E2-4FB79A6CD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188" y="2349500"/>
            <a:ext cx="150336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6">
            <a:extLst>
              <a:ext uri="{FF2B5EF4-FFF2-40B4-BE49-F238E27FC236}">
                <a16:creationId xmlns:a16="http://schemas.microsoft.com/office/drawing/2014/main" id="{362E91AF-2E3D-4B2A-8AF8-99B26ADEB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349500"/>
            <a:ext cx="19304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8">
            <a:extLst>
              <a:ext uri="{FF2B5EF4-FFF2-40B4-BE49-F238E27FC236}">
                <a16:creationId xmlns:a16="http://schemas.microsoft.com/office/drawing/2014/main" id="{0E5E93FD-7726-4A4E-9BE4-52CD94751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4365625"/>
            <a:ext cx="2309812"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0">
            <a:extLst>
              <a:ext uri="{FF2B5EF4-FFF2-40B4-BE49-F238E27FC236}">
                <a16:creationId xmlns:a16="http://schemas.microsoft.com/office/drawing/2014/main" id="{435090F9-47AD-42E6-8A36-017B71958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113" y="4365625"/>
            <a:ext cx="210502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11">
            <a:extLst>
              <a:ext uri="{FF2B5EF4-FFF2-40B4-BE49-F238E27FC236}">
                <a16:creationId xmlns:a16="http://schemas.microsoft.com/office/drawing/2014/main" id="{1D480D51-8E31-4208-B727-8942A857C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6500" y="4365625"/>
            <a:ext cx="2274888"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3">
            <a:extLst>
              <a:ext uri="{FF2B5EF4-FFF2-40B4-BE49-F238E27FC236}">
                <a16:creationId xmlns:a16="http://schemas.microsoft.com/office/drawing/2014/main" id="{8741860C-2022-4CDC-8356-7E6A847475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9875" y="2349500"/>
            <a:ext cx="1608138"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AE286E1-805A-4BA0-A11C-6758F36EF2D1}"/>
              </a:ext>
            </a:extLst>
          </p:cNvPr>
          <p:cNvSpPr txBox="1">
            <a:spLocks noChangeArrowheads="1"/>
          </p:cNvSpPr>
          <p:nvPr/>
        </p:nvSpPr>
        <p:spPr bwMode="auto">
          <a:xfrm>
            <a:off x="1563688" y="3863975"/>
            <a:ext cx="15509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1600" b="1">
                <a:solidFill>
                  <a:schemeClr val="tx1"/>
                </a:solidFill>
                <a:latin typeface="Franklin Gothic Book" panose="020B0503020102020204" pitchFamily="34" charset="0"/>
                <a:ea typeface="宋体" panose="02010600030101010101" pitchFamily="2" charset="-122"/>
              </a:rPr>
              <a:t>NVIDIA Fermi</a:t>
            </a:r>
            <a:endParaRPr lang="zh-CN" altLang="en-US" sz="1600" b="1">
              <a:solidFill>
                <a:schemeClr val="tx1"/>
              </a:solidFill>
              <a:latin typeface="Franklin Gothic Book" panose="020B0503020102020204" pitchFamily="34" charset="0"/>
              <a:ea typeface="宋体" panose="02010600030101010101" pitchFamily="2" charset="-122"/>
            </a:endParaRPr>
          </a:p>
        </p:txBody>
      </p:sp>
      <p:sp>
        <p:nvSpPr>
          <p:cNvPr id="12" name="TextBox 11">
            <a:extLst>
              <a:ext uri="{FF2B5EF4-FFF2-40B4-BE49-F238E27FC236}">
                <a16:creationId xmlns:a16="http://schemas.microsoft.com/office/drawing/2014/main" id="{6AA73FFC-A309-47DA-A20A-D4E48337F250}"/>
              </a:ext>
            </a:extLst>
          </p:cNvPr>
          <p:cNvSpPr txBox="1">
            <a:spLocks noChangeArrowheads="1"/>
          </p:cNvSpPr>
          <p:nvPr/>
        </p:nvSpPr>
        <p:spPr bwMode="auto">
          <a:xfrm>
            <a:off x="4079875" y="3927475"/>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1600" b="1">
                <a:solidFill>
                  <a:schemeClr val="tx1"/>
                </a:solidFill>
                <a:latin typeface="Franklin Gothic Book" panose="020B0503020102020204" pitchFamily="34" charset="0"/>
                <a:ea typeface="宋体" panose="02010600030101010101" pitchFamily="2" charset="-122"/>
              </a:rPr>
              <a:t>AMD RV870</a:t>
            </a:r>
            <a:endParaRPr lang="zh-CN" altLang="en-US" sz="1600" b="1">
              <a:solidFill>
                <a:schemeClr val="tx1"/>
              </a:solidFill>
              <a:latin typeface="Franklin Gothic Book" panose="020B0503020102020204" pitchFamily="34" charset="0"/>
              <a:ea typeface="宋体" panose="02010600030101010101" pitchFamily="2" charset="-122"/>
            </a:endParaRPr>
          </a:p>
        </p:txBody>
      </p:sp>
      <p:sp>
        <p:nvSpPr>
          <p:cNvPr id="13" name="TextBox 12">
            <a:extLst>
              <a:ext uri="{FF2B5EF4-FFF2-40B4-BE49-F238E27FC236}">
                <a16:creationId xmlns:a16="http://schemas.microsoft.com/office/drawing/2014/main" id="{50D1B1BE-F803-4D25-8410-714A5C476723}"/>
              </a:ext>
            </a:extLst>
          </p:cNvPr>
          <p:cNvSpPr txBox="1">
            <a:spLocks noChangeArrowheads="1"/>
          </p:cNvSpPr>
          <p:nvPr/>
        </p:nvSpPr>
        <p:spPr bwMode="auto">
          <a:xfrm>
            <a:off x="6511925" y="3927475"/>
            <a:ext cx="1549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1600" b="1">
                <a:solidFill>
                  <a:schemeClr val="tx1"/>
                </a:solidFill>
                <a:latin typeface="Franklin Gothic Book" panose="020B0503020102020204" pitchFamily="34" charset="0"/>
                <a:ea typeface="宋体" panose="02010600030101010101" pitchFamily="2" charset="-122"/>
              </a:rPr>
              <a:t>Intel MIC</a:t>
            </a:r>
            <a:endParaRPr lang="zh-CN" altLang="en-US" sz="1600" b="1">
              <a:solidFill>
                <a:schemeClr val="tx1"/>
              </a:solidFill>
              <a:latin typeface="Franklin Gothic Book" panose="020B0503020102020204" pitchFamily="34" charset="0"/>
              <a:ea typeface="宋体" panose="02010600030101010101" pitchFamily="2" charset="-122"/>
            </a:endParaRPr>
          </a:p>
        </p:txBody>
      </p:sp>
      <p:sp>
        <p:nvSpPr>
          <p:cNvPr id="14" name="TextBox 13">
            <a:extLst>
              <a:ext uri="{FF2B5EF4-FFF2-40B4-BE49-F238E27FC236}">
                <a16:creationId xmlns:a16="http://schemas.microsoft.com/office/drawing/2014/main" id="{425CAF0D-B45B-4B24-A6CA-F57EE0355D67}"/>
              </a:ext>
            </a:extLst>
          </p:cNvPr>
          <p:cNvSpPr txBox="1">
            <a:spLocks noChangeArrowheads="1"/>
          </p:cNvSpPr>
          <p:nvPr/>
        </p:nvSpPr>
        <p:spPr bwMode="auto">
          <a:xfrm>
            <a:off x="1579563" y="5907088"/>
            <a:ext cx="15509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1600" b="1">
                <a:solidFill>
                  <a:schemeClr val="tx1"/>
                </a:solidFill>
                <a:latin typeface="Franklin Gothic Book" panose="020B0503020102020204" pitchFamily="34" charset="0"/>
                <a:ea typeface="宋体" panose="02010600030101010101" pitchFamily="2" charset="-122"/>
              </a:rPr>
              <a:t>IBM Cell</a:t>
            </a:r>
            <a:endParaRPr lang="zh-CN" altLang="en-US" sz="1600" b="1">
              <a:solidFill>
                <a:schemeClr val="tx1"/>
              </a:solidFill>
              <a:latin typeface="Franklin Gothic Book" panose="020B0503020102020204" pitchFamily="34" charset="0"/>
              <a:ea typeface="宋体" panose="02010600030101010101" pitchFamily="2" charset="-122"/>
            </a:endParaRPr>
          </a:p>
        </p:txBody>
      </p:sp>
      <p:sp>
        <p:nvSpPr>
          <p:cNvPr id="15" name="TextBox 14">
            <a:extLst>
              <a:ext uri="{FF2B5EF4-FFF2-40B4-BE49-F238E27FC236}">
                <a16:creationId xmlns:a16="http://schemas.microsoft.com/office/drawing/2014/main" id="{D9316397-1ACC-4FF1-8C44-23238B1058B4}"/>
              </a:ext>
            </a:extLst>
          </p:cNvPr>
          <p:cNvSpPr txBox="1">
            <a:spLocks noChangeArrowheads="1"/>
          </p:cNvSpPr>
          <p:nvPr/>
        </p:nvSpPr>
        <p:spPr bwMode="auto">
          <a:xfrm>
            <a:off x="3959225" y="5907088"/>
            <a:ext cx="17922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1600" b="1">
                <a:solidFill>
                  <a:schemeClr val="tx1"/>
                </a:solidFill>
                <a:latin typeface="Franklin Gothic Book" panose="020B0503020102020204" pitchFamily="34" charset="0"/>
                <a:ea typeface="宋体" panose="02010600030101010101" pitchFamily="2" charset="-122"/>
              </a:rPr>
              <a:t>PicoChip PC102</a:t>
            </a:r>
            <a:endParaRPr lang="zh-CN" altLang="en-US" sz="1600" b="1">
              <a:solidFill>
                <a:schemeClr val="tx1"/>
              </a:solidFill>
              <a:latin typeface="Franklin Gothic Book" panose="020B0503020102020204" pitchFamily="34" charset="0"/>
              <a:ea typeface="宋体" panose="02010600030101010101" pitchFamily="2" charset="-122"/>
            </a:endParaRPr>
          </a:p>
        </p:txBody>
      </p:sp>
      <p:sp>
        <p:nvSpPr>
          <p:cNvPr id="16" name="TextBox 15">
            <a:extLst>
              <a:ext uri="{FF2B5EF4-FFF2-40B4-BE49-F238E27FC236}">
                <a16:creationId xmlns:a16="http://schemas.microsoft.com/office/drawing/2014/main" id="{1D6BFC48-9D5C-4CD5-94E1-A7B5ACA12C4D}"/>
              </a:ext>
            </a:extLst>
          </p:cNvPr>
          <p:cNvSpPr txBox="1">
            <a:spLocks noChangeArrowheads="1"/>
          </p:cNvSpPr>
          <p:nvPr/>
        </p:nvSpPr>
        <p:spPr bwMode="auto">
          <a:xfrm>
            <a:off x="6511925" y="5907088"/>
            <a:ext cx="1549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0"/>
              </a:spcBef>
              <a:buClrTx/>
              <a:buSzTx/>
              <a:buFontTx/>
              <a:buNone/>
            </a:pPr>
            <a:r>
              <a:rPr lang="en-US" altLang="zh-CN" sz="1600" b="1">
                <a:solidFill>
                  <a:schemeClr val="tx1"/>
                </a:solidFill>
                <a:latin typeface="Franklin Gothic Book" panose="020B0503020102020204" pitchFamily="34" charset="0"/>
                <a:ea typeface="宋体" panose="02010600030101010101" pitchFamily="2" charset="-122"/>
              </a:rPr>
              <a:t>Tilera Tile 64</a:t>
            </a:r>
            <a:endParaRPr lang="zh-CN" altLang="en-US" sz="1600" b="1">
              <a:solidFill>
                <a:schemeClr val="tx1"/>
              </a:solidFill>
              <a:latin typeface="Franklin Gothic Book" panose="020B05030201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BF63BEC4-28B1-470A-B1F7-04E6E25D1B6C}"/>
              </a:ext>
            </a:extLst>
          </p:cNvPr>
          <p:cNvSpPr>
            <a:spLocks noGrp="1" noChangeArrowheads="1"/>
          </p:cNvSpPr>
          <p:nvPr>
            <p:ph type="title"/>
          </p:nvPr>
        </p:nvSpPr>
        <p:spPr>
          <a:xfrm>
            <a:off x="395288" y="115888"/>
            <a:ext cx="8281987" cy="585787"/>
          </a:xfrm>
        </p:spPr>
        <p:txBody>
          <a:bodyPr/>
          <a:lstStyle/>
          <a:p>
            <a:r>
              <a:rPr lang="en-US" altLang="zh-CN" sz="3200">
                <a:ea typeface="宋体" panose="02010600030101010101" pitchFamily="2" charset="-122"/>
              </a:rPr>
              <a:t>Why we need to write parallel programs</a:t>
            </a:r>
          </a:p>
        </p:txBody>
      </p:sp>
      <p:sp>
        <p:nvSpPr>
          <p:cNvPr id="54275" name="Content Placeholder 2">
            <a:extLst>
              <a:ext uri="{FF2B5EF4-FFF2-40B4-BE49-F238E27FC236}">
                <a16:creationId xmlns:a16="http://schemas.microsoft.com/office/drawing/2014/main" id="{BEAD7467-9AE3-42B2-9A5D-5CB5E371AE1D}"/>
              </a:ext>
            </a:extLst>
          </p:cNvPr>
          <p:cNvSpPr>
            <a:spLocks noGrp="1" noChangeArrowheads="1"/>
          </p:cNvSpPr>
          <p:nvPr>
            <p:ph idx="1"/>
          </p:nvPr>
        </p:nvSpPr>
        <p:spPr>
          <a:xfrm>
            <a:off x="684213" y="1700213"/>
            <a:ext cx="8270875" cy="4537075"/>
          </a:xfrm>
        </p:spPr>
        <p:txBody>
          <a:bodyPr/>
          <a:lstStyle/>
          <a:p>
            <a:r>
              <a:rPr lang="en-US" altLang="zh-CN">
                <a:ea typeface="宋体" panose="02010600030101010101" pitchFamily="2" charset="-122"/>
              </a:rPr>
              <a:t>Running multiple instances of a serial program often isn’t very useful.</a:t>
            </a:r>
          </a:p>
          <a:p>
            <a:r>
              <a:rPr lang="en-US" altLang="zh-CN">
                <a:ea typeface="宋体" panose="02010600030101010101" pitchFamily="2" charset="-122"/>
              </a:rPr>
              <a:t>Think of running multiple instances of your favorite game.</a:t>
            </a:r>
          </a:p>
          <a:p>
            <a:endParaRPr lang="en-US" altLang="zh-CN">
              <a:ea typeface="宋体" panose="02010600030101010101" pitchFamily="2" charset="-122"/>
            </a:endParaRPr>
          </a:p>
          <a:p>
            <a:r>
              <a:rPr lang="en-US" altLang="zh-CN">
                <a:ea typeface="宋体" panose="02010600030101010101" pitchFamily="2" charset="-122"/>
              </a:rPr>
              <a:t>What you really want is for</a:t>
            </a:r>
            <a:br>
              <a:rPr lang="en-US" altLang="zh-CN">
                <a:ea typeface="宋体" panose="02010600030101010101" pitchFamily="2" charset="-122"/>
              </a:rPr>
            </a:br>
            <a:r>
              <a:rPr lang="en-US" altLang="zh-CN">
                <a:ea typeface="宋体" panose="02010600030101010101" pitchFamily="2" charset="-122"/>
              </a:rPr>
              <a:t>it to run faster.</a:t>
            </a:r>
          </a:p>
        </p:txBody>
      </p:sp>
      <p:pic>
        <p:nvPicPr>
          <p:cNvPr id="54276" name="Picture 2">
            <a:extLst>
              <a:ext uri="{FF2B5EF4-FFF2-40B4-BE49-F238E27FC236}">
                <a16:creationId xmlns:a16="http://schemas.microsoft.com/office/drawing/2014/main" id="{5C83B2A5-220E-4AA1-9FC8-B3CB7249F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3573463"/>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19B4CE31-9BF8-4089-BAE1-9BE8D0B8135D}"/>
              </a:ext>
            </a:extLst>
          </p:cNvPr>
          <p:cNvSpPr>
            <a:spLocks noGrp="1" noChangeArrowheads="1"/>
          </p:cNvSpPr>
          <p:nvPr>
            <p:ph type="title"/>
          </p:nvPr>
        </p:nvSpPr>
        <p:spPr/>
        <p:txBody>
          <a:bodyPr/>
          <a:lstStyle/>
          <a:p>
            <a:r>
              <a:rPr lang="en-US" altLang="zh-CN">
                <a:ea typeface="宋体" panose="02010600030101010101" pitchFamily="2" charset="-122"/>
              </a:rPr>
              <a:t>Approaches to the serial problem</a:t>
            </a:r>
          </a:p>
        </p:txBody>
      </p:sp>
      <p:sp>
        <p:nvSpPr>
          <p:cNvPr id="55299" name="Content Placeholder 2">
            <a:extLst>
              <a:ext uri="{FF2B5EF4-FFF2-40B4-BE49-F238E27FC236}">
                <a16:creationId xmlns:a16="http://schemas.microsoft.com/office/drawing/2014/main" id="{2C972EC1-D154-4C47-96AE-13743359CF7F}"/>
              </a:ext>
            </a:extLst>
          </p:cNvPr>
          <p:cNvSpPr>
            <a:spLocks noGrp="1" noChangeArrowheads="1"/>
          </p:cNvSpPr>
          <p:nvPr>
            <p:ph idx="1"/>
          </p:nvPr>
        </p:nvSpPr>
        <p:spPr/>
        <p:txBody>
          <a:bodyPr/>
          <a:lstStyle/>
          <a:p>
            <a:r>
              <a:rPr lang="en-US" altLang="zh-CN">
                <a:ea typeface="宋体" panose="02010600030101010101" pitchFamily="2" charset="-122"/>
              </a:rPr>
              <a:t>Rewrite serial programs so that they’re parallel.</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Write translation programs that automatically convert serial programs into parallel programs.</a:t>
            </a:r>
          </a:p>
          <a:p>
            <a:pPr lvl="1"/>
            <a:r>
              <a:rPr lang="en-US" altLang="zh-CN">
                <a:ea typeface="宋体" panose="02010600030101010101" pitchFamily="2" charset="-122"/>
              </a:rPr>
              <a:t>This is very difficult to do.</a:t>
            </a:r>
          </a:p>
          <a:p>
            <a:pPr lvl="1"/>
            <a:r>
              <a:rPr lang="en-US" altLang="zh-CN">
                <a:ea typeface="宋体" panose="02010600030101010101" pitchFamily="2" charset="-122"/>
              </a:rPr>
              <a:t>Success has been limited.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3091239-319F-4D23-88C0-94CC2AE8A712}"/>
              </a:ext>
            </a:extLst>
          </p:cNvPr>
          <p:cNvSpPr>
            <a:spLocks noGrp="1" noChangeArrowheads="1"/>
          </p:cNvSpPr>
          <p:nvPr>
            <p:ph type="title"/>
          </p:nvPr>
        </p:nvSpPr>
        <p:spPr/>
        <p:txBody>
          <a:bodyPr/>
          <a:lstStyle/>
          <a:p>
            <a:r>
              <a:rPr lang="en-US" altLang="zh-CN">
                <a:ea typeface="宋体" panose="02010600030101010101" pitchFamily="2" charset="-122"/>
              </a:rPr>
              <a:t>More problems</a:t>
            </a:r>
          </a:p>
        </p:txBody>
      </p:sp>
      <p:sp>
        <p:nvSpPr>
          <p:cNvPr id="56323" name="Content Placeholder 2">
            <a:extLst>
              <a:ext uri="{FF2B5EF4-FFF2-40B4-BE49-F238E27FC236}">
                <a16:creationId xmlns:a16="http://schemas.microsoft.com/office/drawing/2014/main" id="{0FBFF8C5-FD1D-4BB9-9F7D-F3E5AC24515E}"/>
              </a:ext>
            </a:extLst>
          </p:cNvPr>
          <p:cNvSpPr>
            <a:spLocks noGrp="1" noChangeArrowheads="1"/>
          </p:cNvSpPr>
          <p:nvPr>
            <p:ph idx="1"/>
          </p:nvPr>
        </p:nvSpPr>
        <p:spPr/>
        <p:txBody>
          <a:bodyPr/>
          <a:lstStyle/>
          <a:p>
            <a:r>
              <a:rPr lang="en-US" altLang="zh-CN">
                <a:ea typeface="宋体" panose="02010600030101010101" pitchFamily="2" charset="-122"/>
              </a:rPr>
              <a:t>Some coding constructs can be recognized by an automatic program generator, and converted to a parallel construct.</a:t>
            </a:r>
          </a:p>
          <a:p>
            <a:r>
              <a:rPr lang="en-US" altLang="zh-CN">
                <a:ea typeface="宋体" panose="02010600030101010101" pitchFamily="2" charset="-122"/>
              </a:rPr>
              <a:t>However, it’s likely that the result will be a very inefficient program.</a:t>
            </a:r>
          </a:p>
          <a:p>
            <a:r>
              <a:rPr lang="en-US" altLang="zh-CN">
                <a:ea typeface="宋体" panose="02010600030101010101" pitchFamily="2" charset="-122"/>
              </a:rPr>
              <a:t>Sometimes the best parallel solution is to step back and devise an entirely new algorithm.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94C77444-2EA2-4BEE-A756-4504DC8C3B2C}"/>
              </a:ext>
            </a:extLst>
          </p:cNvPr>
          <p:cNvSpPr>
            <a:spLocks noGrp="1" noChangeArrowheads="1"/>
          </p:cNvSpPr>
          <p:nvPr>
            <p:ph type="title"/>
          </p:nvPr>
        </p:nvSpPr>
        <p:spPr/>
        <p:txBody>
          <a:bodyPr/>
          <a:lstStyle/>
          <a:p>
            <a:r>
              <a:rPr lang="en-US" altLang="zh-CN">
                <a:ea typeface="宋体" panose="02010600030101010101" pitchFamily="2" charset="-122"/>
              </a:rPr>
              <a:t>Example</a:t>
            </a:r>
          </a:p>
        </p:txBody>
      </p:sp>
      <p:sp>
        <p:nvSpPr>
          <p:cNvPr id="57347" name="Content Placeholder 2">
            <a:extLst>
              <a:ext uri="{FF2B5EF4-FFF2-40B4-BE49-F238E27FC236}">
                <a16:creationId xmlns:a16="http://schemas.microsoft.com/office/drawing/2014/main" id="{042B70E3-75AE-41D0-911B-E56088439618}"/>
              </a:ext>
            </a:extLst>
          </p:cNvPr>
          <p:cNvSpPr>
            <a:spLocks noGrp="1" noChangeArrowheads="1"/>
          </p:cNvSpPr>
          <p:nvPr>
            <p:ph idx="1"/>
          </p:nvPr>
        </p:nvSpPr>
        <p:spPr>
          <a:xfrm>
            <a:off x="684213" y="1125538"/>
            <a:ext cx="8270875" cy="1439862"/>
          </a:xfrm>
        </p:spPr>
        <p:txBody>
          <a:bodyPr/>
          <a:lstStyle/>
          <a:p>
            <a:r>
              <a:rPr lang="en-US" altLang="zh-CN">
                <a:ea typeface="宋体" panose="02010600030101010101" pitchFamily="2" charset="-122"/>
              </a:rPr>
              <a:t>Compute n values and add them together.</a:t>
            </a:r>
          </a:p>
          <a:p>
            <a:r>
              <a:rPr lang="en-US" altLang="zh-CN">
                <a:ea typeface="宋体" panose="02010600030101010101" pitchFamily="2" charset="-122"/>
              </a:rPr>
              <a:t>Serial solution:</a:t>
            </a:r>
          </a:p>
        </p:txBody>
      </p:sp>
      <p:pic>
        <p:nvPicPr>
          <p:cNvPr id="57348" name="Picture 2">
            <a:extLst>
              <a:ext uri="{FF2B5EF4-FFF2-40B4-BE49-F238E27FC236}">
                <a16:creationId xmlns:a16="http://schemas.microsoft.com/office/drawing/2014/main" id="{D8BC5A85-9320-433D-83C8-449F58B75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708275"/>
            <a:ext cx="604043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4ABAF3F5-57E0-4B45-A3F0-4982D052D791}"/>
              </a:ext>
            </a:extLst>
          </p:cNvPr>
          <p:cNvSpPr>
            <a:spLocks noGrp="1" noChangeArrowheads="1"/>
          </p:cNvSpPr>
          <p:nvPr>
            <p:ph type="title"/>
          </p:nvPr>
        </p:nvSpPr>
        <p:spPr/>
        <p:txBody>
          <a:bodyPr/>
          <a:lstStyle/>
          <a:p>
            <a:r>
              <a:rPr lang="en-US" altLang="zh-CN">
                <a:ea typeface="宋体" panose="02010600030101010101" pitchFamily="2" charset="-122"/>
              </a:rPr>
              <a:t>Example (cont.)</a:t>
            </a:r>
          </a:p>
        </p:txBody>
      </p:sp>
      <p:sp>
        <p:nvSpPr>
          <p:cNvPr id="58371" name="Content Placeholder 2">
            <a:extLst>
              <a:ext uri="{FF2B5EF4-FFF2-40B4-BE49-F238E27FC236}">
                <a16:creationId xmlns:a16="http://schemas.microsoft.com/office/drawing/2014/main" id="{8634401A-D5E1-4EA2-85DD-D7C153FEBBDD}"/>
              </a:ext>
            </a:extLst>
          </p:cNvPr>
          <p:cNvSpPr>
            <a:spLocks noGrp="1" noChangeArrowheads="1"/>
          </p:cNvSpPr>
          <p:nvPr>
            <p:ph idx="1"/>
          </p:nvPr>
        </p:nvSpPr>
        <p:spPr>
          <a:xfrm>
            <a:off x="684213" y="1125538"/>
            <a:ext cx="8270875" cy="2016125"/>
          </a:xfrm>
        </p:spPr>
        <p:txBody>
          <a:bodyPr/>
          <a:lstStyle/>
          <a:p>
            <a:r>
              <a:rPr lang="en-US" altLang="zh-CN">
                <a:ea typeface="宋体" panose="02010600030101010101" pitchFamily="2" charset="-122"/>
              </a:rPr>
              <a:t>We have p cores, p much smaller than n.</a:t>
            </a:r>
          </a:p>
          <a:p>
            <a:r>
              <a:rPr lang="en-US" altLang="zh-CN">
                <a:ea typeface="宋体" panose="02010600030101010101" pitchFamily="2" charset="-122"/>
              </a:rPr>
              <a:t>Each core performs a partial sum of approximately n/p values.</a:t>
            </a:r>
          </a:p>
        </p:txBody>
      </p:sp>
      <p:pic>
        <p:nvPicPr>
          <p:cNvPr id="58372" name="Picture 2">
            <a:extLst>
              <a:ext uri="{FF2B5EF4-FFF2-40B4-BE49-F238E27FC236}">
                <a16:creationId xmlns:a16="http://schemas.microsoft.com/office/drawing/2014/main" id="{E80B0E11-CBB3-43E9-8CA7-589198138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141663"/>
            <a:ext cx="748982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A61A8F5-5675-4EE7-839F-B697BF569017}"/>
              </a:ext>
            </a:extLst>
          </p:cNvPr>
          <p:cNvSpPr txBox="1"/>
          <p:nvPr/>
        </p:nvSpPr>
        <p:spPr>
          <a:xfrm>
            <a:off x="4211638" y="4941888"/>
            <a:ext cx="4348162" cy="977900"/>
          </a:xfrm>
          <a:prstGeom prst="rect">
            <a:avLst/>
          </a:prstGeom>
          <a:noFill/>
          <a:ln>
            <a:solidFill>
              <a:srgbClr val="3399FF"/>
            </a:solidFill>
          </a:ln>
        </p:spPr>
        <p:txBody>
          <a:bodyPr wrap="none">
            <a:spAutoFit/>
          </a:bodyPr>
          <a:lstStyle/>
          <a:p>
            <a:pPr eaLnBrk="1" hangingPunct="1">
              <a:spcBef>
                <a:spcPct val="20000"/>
              </a:spcBef>
              <a:buClr>
                <a:schemeClr val="tx1"/>
              </a:buClr>
              <a:buSzPct val="60000"/>
              <a:buFont typeface="Wingdings" pitchFamily="2" charset="2"/>
              <a:buNone/>
              <a:defRPr/>
            </a:pPr>
            <a:r>
              <a:rPr lang="en-US" sz="1800" dirty="0">
                <a:latin typeface="+mn-lt"/>
              </a:rPr>
              <a:t>Each core uses it’s own private variables</a:t>
            </a:r>
          </a:p>
          <a:p>
            <a:pPr eaLnBrk="1" hangingPunct="1">
              <a:spcBef>
                <a:spcPct val="20000"/>
              </a:spcBef>
              <a:buClr>
                <a:schemeClr val="tx1"/>
              </a:buClr>
              <a:buSzPct val="60000"/>
              <a:buFont typeface="Wingdings" pitchFamily="2" charset="2"/>
              <a:buNone/>
              <a:defRPr/>
            </a:pPr>
            <a:r>
              <a:rPr lang="en-US" sz="1800" dirty="0">
                <a:latin typeface="+mn-lt"/>
              </a:rPr>
              <a:t>and executes this block of code</a:t>
            </a:r>
            <a:br>
              <a:rPr lang="en-US" sz="1800" dirty="0">
                <a:latin typeface="+mn-lt"/>
              </a:rPr>
            </a:br>
            <a:r>
              <a:rPr lang="en-US" sz="1800" dirty="0">
                <a:latin typeface="+mn-lt"/>
              </a:rPr>
              <a:t>independently of the other cores.</a:t>
            </a:r>
          </a:p>
        </p:txBody>
      </p:sp>
      <p:sp>
        <p:nvSpPr>
          <p:cNvPr id="58374" name="Freeform 7">
            <a:extLst>
              <a:ext uri="{FF2B5EF4-FFF2-40B4-BE49-F238E27FC236}">
                <a16:creationId xmlns:a16="http://schemas.microsoft.com/office/drawing/2014/main" id="{47A2612C-2C17-4086-B303-37F498FD927A}"/>
              </a:ext>
            </a:extLst>
          </p:cNvPr>
          <p:cNvSpPr>
            <a:spLocks noChangeArrowheads="1"/>
          </p:cNvSpPr>
          <p:nvPr/>
        </p:nvSpPr>
        <p:spPr bwMode="auto">
          <a:xfrm>
            <a:off x="1549400" y="4835525"/>
            <a:ext cx="2681288" cy="682625"/>
          </a:xfrm>
          <a:custGeom>
            <a:avLst/>
            <a:gdLst>
              <a:gd name="T0" fmla="*/ 77511 w 2681206"/>
              <a:gd name="T1" fmla="*/ 0 h 681926"/>
              <a:gd name="T2" fmla="*/ 108518 w 2681206"/>
              <a:gd name="T3" fmla="*/ 360132 h 681926"/>
              <a:gd name="T4" fmla="*/ 728640 w 2681206"/>
              <a:gd name="T5" fmla="*/ 140921 h 681926"/>
              <a:gd name="T6" fmla="*/ 620122 w 2681206"/>
              <a:gd name="T7" fmla="*/ 563685 h 681926"/>
              <a:gd name="T8" fmla="*/ 1612313 w 2681206"/>
              <a:gd name="T9" fmla="*/ 187895 h 681926"/>
              <a:gd name="T10" fmla="*/ 1441782 w 2681206"/>
              <a:gd name="T11" fmla="*/ 657632 h 681926"/>
              <a:gd name="T12" fmla="*/ 2682026 w 2681206"/>
              <a:gd name="T13" fmla="*/ 375790 h 681926"/>
              <a:gd name="T14" fmla="*/ 0 60000 65536"/>
              <a:gd name="T15" fmla="*/ 0 60000 65536"/>
              <a:gd name="T16" fmla="*/ 0 60000 65536"/>
              <a:gd name="T17" fmla="*/ 0 60000 65536"/>
              <a:gd name="T18" fmla="*/ 0 60000 65536"/>
              <a:gd name="T19" fmla="*/ 0 60000 65536"/>
              <a:gd name="T20" fmla="*/ 0 60000 65536"/>
              <a:gd name="T21" fmla="*/ 0 w 2681206"/>
              <a:gd name="T22" fmla="*/ 0 h 681926"/>
              <a:gd name="T23" fmla="*/ 2681206 w 2681206"/>
              <a:gd name="T24" fmla="*/ 681926 h 6819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81206" h="681926">
                <a:moveTo>
                  <a:pt x="77491" y="0"/>
                </a:moveTo>
                <a:cubicBezTo>
                  <a:pt x="38745" y="166607"/>
                  <a:pt x="0" y="333214"/>
                  <a:pt x="108488" y="356461"/>
                </a:cubicBezTo>
                <a:cubicBezTo>
                  <a:pt x="216976" y="379708"/>
                  <a:pt x="643179" y="105905"/>
                  <a:pt x="728420" y="139485"/>
                </a:cubicBezTo>
                <a:cubicBezTo>
                  <a:pt x="813661" y="173065"/>
                  <a:pt x="472698" y="550190"/>
                  <a:pt x="619932" y="557939"/>
                </a:cubicBezTo>
                <a:cubicBezTo>
                  <a:pt x="767166" y="565688"/>
                  <a:pt x="1474921" y="170482"/>
                  <a:pt x="1611823" y="185980"/>
                </a:cubicBezTo>
                <a:cubicBezTo>
                  <a:pt x="1748725" y="201478"/>
                  <a:pt x="1263112" y="619932"/>
                  <a:pt x="1441342" y="650929"/>
                </a:cubicBezTo>
                <a:cubicBezTo>
                  <a:pt x="1619572" y="681926"/>
                  <a:pt x="2150389" y="526943"/>
                  <a:pt x="2681206" y="371960"/>
                </a:cubicBezTo>
              </a:path>
            </a:pathLst>
          </a:custGeom>
          <a:noFill/>
          <a:ln w="9525" algn="ctr">
            <a:solidFill>
              <a:srgbClr val="3399FF"/>
            </a:solidFill>
            <a:round/>
            <a:headEnd type="arrow" w="med" len="me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58375" name="Freeform 8">
            <a:extLst>
              <a:ext uri="{FF2B5EF4-FFF2-40B4-BE49-F238E27FC236}">
                <a16:creationId xmlns:a16="http://schemas.microsoft.com/office/drawing/2014/main" id="{96C8DCA4-4372-464C-A0D9-D06CE2B2248C}"/>
              </a:ext>
            </a:extLst>
          </p:cNvPr>
          <p:cNvSpPr>
            <a:spLocks noChangeArrowheads="1"/>
          </p:cNvSpPr>
          <p:nvPr/>
        </p:nvSpPr>
        <p:spPr bwMode="auto">
          <a:xfrm>
            <a:off x="684213" y="2924175"/>
            <a:ext cx="396875" cy="368300"/>
          </a:xfrm>
          <a:custGeom>
            <a:avLst/>
            <a:gdLst>
              <a:gd name="T0" fmla="*/ 100970 w 397790"/>
              <a:gd name="T1" fmla="*/ 0 h 366793"/>
              <a:gd name="T2" fmla="*/ 25244 w 397790"/>
              <a:gd name="T3" fmla="*/ 129176 h 366793"/>
              <a:gd name="T4" fmla="*/ 252426 w 397790"/>
              <a:gd name="T5" fmla="*/ 177617 h 366793"/>
              <a:gd name="T6" fmla="*/ 85824 w 397790"/>
              <a:gd name="T7" fmla="*/ 355235 h 366793"/>
              <a:gd name="T8" fmla="*/ 388734 w 397790"/>
              <a:gd name="T9" fmla="*/ 339087 h 366793"/>
              <a:gd name="T10" fmla="*/ 0 60000 65536"/>
              <a:gd name="T11" fmla="*/ 0 60000 65536"/>
              <a:gd name="T12" fmla="*/ 0 60000 65536"/>
              <a:gd name="T13" fmla="*/ 0 60000 65536"/>
              <a:gd name="T14" fmla="*/ 0 60000 65536"/>
              <a:gd name="T15" fmla="*/ 0 w 397790"/>
              <a:gd name="T16" fmla="*/ 0 h 366793"/>
              <a:gd name="T17" fmla="*/ 397790 w 397790"/>
              <a:gd name="T18" fmla="*/ 366793 h 366793"/>
            </a:gdLst>
            <a:ahLst/>
            <a:cxnLst>
              <a:cxn ang="T10">
                <a:pos x="T0" y="T1"/>
              </a:cxn>
              <a:cxn ang="T11">
                <a:pos x="T2" y="T3"/>
              </a:cxn>
              <a:cxn ang="T12">
                <a:pos x="T4" y="T5"/>
              </a:cxn>
              <a:cxn ang="T13">
                <a:pos x="T6" y="T7"/>
              </a:cxn>
              <a:cxn ang="T14">
                <a:pos x="T8" y="T9"/>
              </a:cxn>
            </a:cxnLst>
            <a:rect l="T15" t="T16" r="T17" b="T18"/>
            <a:pathLst>
              <a:path w="397790" h="366793">
                <a:moveTo>
                  <a:pt x="103322" y="0"/>
                </a:moveTo>
                <a:cubicBezTo>
                  <a:pt x="51661" y="47786"/>
                  <a:pt x="0" y="95573"/>
                  <a:pt x="25831" y="123987"/>
                </a:cubicBezTo>
                <a:cubicBezTo>
                  <a:pt x="51662" y="152401"/>
                  <a:pt x="247974" y="134319"/>
                  <a:pt x="258306" y="170482"/>
                </a:cubicBezTo>
                <a:cubicBezTo>
                  <a:pt x="268638" y="206645"/>
                  <a:pt x="64577" y="315133"/>
                  <a:pt x="87824" y="340963"/>
                </a:cubicBezTo>
                <a:cubicBezTo>
                  <a:pt x="111071" y="366793"/>
                  <a:pt x="254430" y="346129"/>
                  <a:pt x="397790" y="325465"/>
                </a:cubicBezTo>
              </a:path>
            </a:pathLst>
          </a:custGeom>
          <a:noFill/>
          <a:ln w="9525" algn="ctr">
            <a:solidFill>
              <a:srgbClr val="3399FF"/>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2">
            <a:extLst>
              <a:ext uri="{FF2B5EF4-FFF2-40B4-BE49-F238E27FC236}">
                <a16:creationId xmlns:a16="http://schemas.microsoft.com/office/drawing/2014/main" id="{4C9B41F9-68D4-46A9-BE2F-885AE8AD8FC0}"/>
              </a:ext>
            </a:extLst>
          </p:cNvPr>
          <p:cNvSpPr>
            <a:spLocks noChangeArrowheads="1"/>
          </p:cNvSpPr>
          <p:nvPr/>
        </p:nvSpPr>
        <p:spPr bwMode="auto">
          <a:xfrm>
            <a:off x="2843213" y="2060575"/>
            <a:ext cx="5832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AU" altLang="zh-CN">
                <a:solidFill>
                  <a:srgbClr val="0066FF"/>
                </a:solidFill>
                <a:ea typeface="宋体" panose="02010600030101010101" pitchFamily="2" charset="-122"/>
              </a:rPr>
              <a:t>Why Parallel Computing?</a:t>
            </a:r>
            <a:endParaRPr lang="en-GB" altLang="zh-CN">
              <a:solidFill>
                <a:srgbClr val="0066FF"/>
              </a:solidFill>
              <a:ea typeface="宋体" panose="02010600030101010101" pitchFamily="2" charset="-122"/>
            </a:endParaRPr>
          </a:p>
        </p:txBody>
      </p:sp>
      <p:sp>
        <p:nvSpPr>
          <p:cNvPr id="19459" name="标题 1">
            <a:extLst>
              <a:ext uri="{FF2B5EF4-FFF2-40B4-BE49-F238E27FC236}">
                <a16:creationId xmlns:a16="http://schemas.microsoft.com/office/drawing/2014/main" id="{D3D1B051-EB49-4B05-B49A-BAA9AA1D8B0A}"/>
              </a:ext>
            </a:extLst>
          </p:cNvPr>
          <p:cNvSpPr txBox="1">
            <a:spLocks/>
          </p:cNvSpPr>
          <p:nvPr/>
        </p:nvSpPr>
        <p:spPr bwMode="auto">
          <a:xfrm>
            <a:off x="2627313" y="2997200"/>
            <a:ext cx="6516687"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spcBef>
                <a:spcPct val="0"/>
              </a:spcBef>
              <a:buClrTx/>
              <a:buSzTx/>
              <a:buFontTx/>
              <a:buNone/>
            </a:pPr>
            <a:r>
              <a:rPr lang="en-US" altLang="zh-CN" sz="4000" b="1">
                <a:solidFill>
                  <a:srgbClr val="0066FF"/>
                </a:solidFill>
                <a:ea typeface="宋体" panose="02010600030101010101" pitchFamily="2" charset="-122"/>
              </a:rPr>
              <a:t>APPLICATION DEMANDS</a:t>
            </a:r>
            <a:endParaRPr lang="zh-CN" altLang="en-US" sz="4000" b="1">
              <a:solidFill>
                <a:srgbClr val="0066FF"/>
              </a:solidFill>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51183358-4C46-44DF-990F-22426C92F384}"/>
              </a:ext>
            </a:extLst>
          </p:cNvPr>
          <p:cNvSpPr>
            <a:spLocks noGrp="1" noChangeArrowheads="1"/>
          </p:cNvSpPr>
          <p:nvPr>
            <p:ph type="title"/>
          </p:nvPr>
        </p:nvSpPr>
        <p:spPr/>
        <p:txBody>
          <a:bodyPr/>
          <a:lstStyle/>
          <a:p>
            <a:r>
              <a:rPr lang="en-US" altLang="zh-CN">
                <a:ea typeface="宋体" panose="02010600030101010101" pitchFamily="2" charset="-122"/>
              </a:rPr>
              <a:t>Example (cont.)</a:t>
            </a:r>
          </a:p>
        </p:txBody>
      </p:sp>
      <p:sp>
        <p:nvSpPr>
          <p:cNvPr id="59395" name="Content Placeholder 2">
            <a:extLst>
              <a:ext uri="{FF2B5EF4-FFF2-40B4-BE49-F238E27FC236}">
                <a16:creationId xmlns:a16="http://schemas.microsoft.com/office/drawing/2014/main" id="{3280B8ED-7050-480D-BD62-93C93B70BBEE}"/>
              </a:ext>
            </a:extLst>
          </p:cNvPr>
          <p:cNvSpPr>
            <a:spLocks noGrp="1" noChangeArrowheads="1"/>
          </p:cNvSpPr>
          <p:nvPr>
            <p:ph idx="1"/>
          </p:nvPr>
        </p:nvSpPr>
        <p:spPr>
          <a:xfrm>
            <a:off x="684213" y="1125538"/>
            <a:ext cx="8270875" cy="3887787"/>
          </a:xfrm>
        </p:spPr>
        <p:txBody>
          <a:bodyPr/>
          <a:lstStyle/>
          <a:p>
            <a:r>
              <a:rPr lang="en-US" altLang="zh-CN">
                <a:ea typeface="宋体" panose="02010600030101010101" pitchFamily="2" charset="-122"/>
              </a:rPr>
              <a:t>After each core completes execution of the code, is a private variable </a:t>
            </a:r>
            <a:r>
              <a:rPr lang="en-US" altLang="zh-CN">
                <a:solidFill>
                  <a:srgbClr val="3399FF"/>
                </a:solidFill>
                <a:ea typeface="宋体" panose="02010600030101010101" pitchFamily="2" charset="-122"/>
              </a:rPr>
              <a:t>my_sum</a:t>
            </a:r>
            <a:r>
              <a:rPr lang="en-US" altLang="zh-CN">
                <a:ea typeface="宋体" panose="02010600030101010101" pitchFamily="2" charset="-122"/>
              </a:rPr>
              <a:t> contains the sum of the values computed by its calls to </a:t>
            </a:r>
            <a:r>
              <a:rPr lang="en-US" altLang="zh-CN">
                <a:solidFill>
                  <a:srgbClr val="3399FF"/>
                </a:solidFill>
                <a:ea typeface="宋体" panose="02010600030101010101" pitchFamily="2" charset="-122"/>
              </a:rPr>
              <a:t>Compute_next_value</a:t>
            </a:r>
            <a:r>
              <a:rPr lang="en-US" altLang="zh-CN">
                <a:ea typeface="宋体" panose="02010600030101010101" pitchFamily="2" charset="-122"/>
              </a:rPr>
              <a:t>.</a:t>
            </a:r>
          </a:p>
          <a:p>
            <a:endParaRPr lang="en-US" altLang="zh-CN">
              <a:ea typeface="宋体" panose="02010600030101010101" pitchFamily="2" charset="-122"/>
            </a:endParaRPr>
          </a:p>
          <a:p>
            <a:r>
              <a:rPr lang="en-US" altLang="zh-CN">
                <a:ea typeface="宋体" panose="02010600030101010101" pitchFamily="2" charset="-122"/>
              </a:rPr>
              <a:t>Ex., 8 cores, n = 24, then the calls to </a:t>
            </a:r>
            <a:r>
              <a:rPr lang="en-US" altLang="zh-CN">
                <a:solidFill>
                  <a:srgbClr val="3399FF"/>
                </a:solidFill>
                <a:ea typeface="宋体" panose="02010600030101010101" pitchFamily="2" charset="-122"/>
              </a:rPr>
              <a:t>Compute_next_value</a:t>
            </a:r>
            <a:r>
              <a:rPr lang="en-US" altLang="zh-CN">
                <a:ea typeface="宋体" panose="02010600030101010101" pitchFamily="2" charset="-122"/>
              </a:rPr>
              <a:t> return:</a:t>
            </a:r>
          </a:p>
        </p:txBody>
      </p:sp>
      <p:sp>
        <p:nvSpPr>
          <p:cNvPr id="6" name="TextBox 5">
            <a:extLst>
              <a:ext uri="{FF2B5EF4-FFF2-40B4-BE49-F238E27FC236}">
                <a16:creationId xmlns:a16="http://schemas.microsoft.com/office/drawing/2014/main" id="{8076C6B3-5A87-4769-A045-7A602B1E463B}"/>
              </a:ext>
            </a:extLst>
          </p:cNvPr>
          <p:cNvSpPr txBox="1"/>
          <p:nvPr/>
        </p:nvSpPr>
        <p:spPr>
          <a:xfrm>
            <a:off x="468313" y="5084763"/>
            <a:ext cx="8123237" cy="461962"/>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400" dirty="0">
                <a:latin typeface="+mj-lt"/>
              </a:rPr>
              <a:t>1,4,3,   9,2,8,    5,1,1,   5,2,7,   2,5,0,   4,1,8,   6,5,1,   2,3,9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36F3A9DE-8561-483B-9991-AE548D53D97D}"/>
              </a:ext>
            </a:extLst>
          </p:cNvPr>
          <p:cNvSpPr>
            <a:spLocks noGrp="1" noChangeArrowheads="1"/>
          </p:cNvSpPr>
          <p:nvPr>
            <p:ph type="title"/>
          </p:nvPr>
        </p:nvSpPr>
        <p:spPr/>
        <p:txBody>
          <a:bodyPr/>
          <a:lstStyle/>
          <a:p>
            <a:r>
              <a:rPr lang="en-US" altLang="zh-CN">
                <a:ea typeface="宋体" panose="02010600030101010101" pitchFamily="2" charset="-122"/>
              </a:rPr>
              <a:t>Example (cont.)</a:t>
            </a:r>
          </a:p>
        </p:txBody>
      </p:sp>
      <p:sp>
        <p:nvSpPr>
          <p:cNvPr id="60419" name="Content Placeholder 2">
            <a:extLst>
              <a:ext uri="{FF2B5EF4-FFF2-40B4-BE49-F238E27FC236}">
                <a16:creationId xmlns:a16="http://schemas.microsoft.com/office/drawing/2014/main" id="{05AAA419-708E-40CE-BFD2-1CDA234EBF49}"/>
              </a:ext>
            </a:extLst>
          </p:cNvPr>
          <p:cNvSpPr>
            <a:spLocks noGrp="1" noChangeArrowheads="1"/>
          </p:cNvSpPr>
          <p:nvPr>
            <p:ph idx="1"/>
          </p:nvPr>
        </p:nvSpPr>
        <p:spPr>
          <a:xfrm>
            <a:off x="684213" y="1125538"/>
            <a:ext cx="8270875" cy="2303462"/>
          </a:xfrm>
        </p:spPr>
        <p:txBody>
          <a:bodyPr/>
          <a:lstStyle/>
          <a:p>
            <a:r>
              <a:rPr lang="en-US" altLang="zh-CN">
                <a:ea typeface="宋体" panose="02010600030101010101" pitchFamily="2" charset="-122"/>
              </a:rPr>
              <a:t>Once all the cores are done computing their private </a:t>
            </a:r>
            <a:r>
              <a:rPr lang="en-US" altLang="zh-CN">
                <a:solidFill>
                  <a:srgbClr val="3399FF"/>
                </a:solidFill>
                <a:ea typeface="宋体" panose="02010600030101010101" pitchFamily="2" charset="-122"/>
              </a:rPr>
              <a:t>my_sum</a:t>
            </a:r>
            <a:r>
              <a:rPr lang="en-US" altLang="zh-CN">
                <a:ea typeface="宋体" panose="02010600030101010101" pitchFamily="2" charset="-122"/>
              </a:rPr>
              <a:t>, they form a global sum by sending results to a designated “master” core which adds the final result.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E02B30C1-DED7-4333-B65B-92094160C53C}"/>
              </a:ext>
            </a:extLst>
          </p:cNvPr>
          <p:cNvSpPr>
            <a:spLocks noGrp="1" noChangeArrowheads="1"/>
          </p:cNvSpPr>
          <p:nvPr>
            <p:ph type="title"/>
          </p:nvPr>
        </p:nvSpPr>
        <p:spPr/>
        <p:txBody>
          <a:bodyPr/>
          <a:lstStyle/>
          <a:p>
            <a:r>
              <a:rPr lang="en-US" altLang="zh-CN">
                <a:ea typeface="宋体" panose="02010600030101010101" pitchFamily="2" charset="-122"/>
              </a:rPr>
              <a:t>Example (cont.)</a:t>
            </a:r>
          </a:p>
        </p:txBody>
      </p:sp>
      <p:pic>
        <p:nvPicPr>
          <p:cNvPr id="61443" name="Picture 2">
            <a:extLst>
              <a:ext uri="{FF2B5EF4-FFF2-40B4-BE49-F238E27FC236}">
                <a16:creationId xmlns:a16="http://schemas.microsoft.com/office/drawing/2014/main" id="{B044E226-5AD0-441A-8F29-774D0F30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25538"/>
            <a:ext cx="75057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59C9DEA0-B7E9-456B-A1AE-88460331920E}"/>
              </a:ext>
            </a:extLst>
          </p:cNvPr>
          <p:cNvSpPr>
            <a:spLocks noGrp="1" noChangeArrowheads="1"/>
          </p:cNvSpPr>
          <p:nvPr>
            <p:ph type="title"/>
          </p:nvPr>
        </p:nvSpPr>
        <p:spPr/>
        <p:txBody>
          <a:bodyPr/>
          <a:lstStyle/>
          <a:p>
            <a:r>
              <a:rPr lang="en-US" altLang="zh-CN">
                <a:ea typeface="宋体" panose="02010600030101010101" pitchFamily="2" charset="-122"/>
              </a:rPr>
              <a:t>Example (cont.)</a:t>
            </a:r>
          </a:p>
        </p:txBody>
      </p:sp>
      <p:graphicFrame>
        <p:nvGraphicFramePr>
          <p:cNvPr id="4" name="Table 3">
            <a:extLst>
              <a:ext uri="{FF2B5EF4-FFF2-40B4-BE49-F238E27FC236}">
                <a16:creationId xmlns:a16="http://schemas.microsoft.com/office/drawing/2014/main" id="{8E7F047C-E0B8-4F00-8953-A170A67574A3}"/>
              </a:ext>
            </a:extLst>
          </p:cNvPr>
          <p:cNvGraphicFramePr>
            <a:graphicFrameLocks noGrp="1"/>
          </p:cNvGraphicFramePr>
          <p:nvPr/>
        </p:nvGraphicFramePr>
        <p:xfrm>
          <a:off x="684213" y="1412875"/>
          <a:ext cx="7272337" cy="742950"/>
        </p:xfrm>
        <a:graphic>
          <a:graphicData uri="http://schemas.openxmlformats.org/drawingml/2006/table">
            <a:tbl>
              <a:tblPr/>
              <a:tblGrid>
                <a:gridCol w="1223962">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gridCol w="792163">
                  <a:extLst>
                    <a:ext uri="{9D8B030D-6E8A-4147-A177-3AD203B41FA5}">
                      <a16:colId xmlns:a16="http://schemas.microsoft.com/office/drawing/2014/main" val="20004"/>
                    </a:ext>
                  </a:extLst>
                </a:gridCol>
                <a:gridCol w="792162">
                  <a:extLst>
                    <a:ext uri="{9D8B030D-6E8A-4147-A177-3AD203B41FA5}">
                      <a16:colId xmlns:a16="http://schemas.microsoft.com/office/drawing/2014/main" val="20005"/>
                    </a:ext>
                  </a:extLst>
                </a:gridCol>
                <a:gridCol w="792163">
                  <a:extLst>
                    <a:ext uri="{9D8B030D-6E8A-4147-A177-3AD203B41FA5}">
                      <a16:colId xmlns:a16="http://schemas.microsoft.com/office/drawing/2014/main" val="20006"/>
                    </a:ext>
                  </a:extLst>
                </a:gridCol>
                <a:gridCol w="719137">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tblGrid>
              <a:tr h="371475">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Core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my_sum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1"/>
                  </a:ext>
                </a:extLst>
              </a:tr>
            </a:tbl>
          </a:graphicData>
        </a:graphic>
      </p:graphicFrame>
      <p:sp>
        <p:nvSpPr>
          <p:cNvPr id="6" name="TextBox 5">
            <a:extLst>
              <a:ext uri="{FF2B5EF4-FFF2-40B4-BE49-F238E27FC236}">
                <a16:creationId xmlns:a16="http://schemas.microsoft.com/office/drawing/2014/main" id="{4018A5F4-5650-4D7D-848E-1B4A1157764F}"/>
              </a:ext>
            </a:extLst>
          </p:cNvPr>
          <p:cNvSpPr txBox="1"/>
          <p:nvPr/>
        </p:nvSpPr>
        <p:spPr>
          <a:xfrm>
            <a:off x="684213" y="2708275"/>
            <a:ext cx="7343775" cy="1176338"/>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u="sng" dirty="0">
                <a:latin typeface="+mj-lt"/>
              </a:rPr>
              <a:t>Global sum</a:t>
            </a:r>
          </a:p>
          <a:p>
            <a:pPr eaLnBrk="1" hangingPunct="1">
              <a:spcBef>
                <a:spcPct val="20000"/>
              </a:spcBef>
              <a:buClr>
                <a:schemeClr val="tx1"/>
              </a:buClr>
              <a:buSzPct val="60000"/>
              <a:buFont typeface="Wingdings" pitchFamily="2" charset="2"/>
              <a:buNone/>
              <a:defRPr/>
            </a:pPr>
            <a:r>
              <a:rPr lang="en-US" dirty="0">
                <a:latin typeface="+mj-lt"/>
              </a:rPr>
              <a:t>8 + 19 + 7 + 15 + 7 + 13 + 12 + 14 = 95</a:t>
            </a:r>
          </a:p>
        </p:txBody>
      </p:sp>
      <p:graphicFrame>
        <p:nvGraphicFramePr>
          <p:cNvPr id="10" name="Table 9">
            <a:extLst>
              <a:ext uri="{FF2B5EF4-FFF2-40B4-BE49-F238E27FC236}">
                <a16:creationId xmlns:a16="http://schemas.microsoft.com/office/drawing/2014/main" id="{F63856F1-8AF2-479D-8B9F-F2C850FB2A4D}"/>
              </a:ext>
            </a:extLst>
          </p:cNvPr>
          <p:cNvGraphicFramePr>
            <a:graphicFrameLocks noGrp="1"/>
          </p:cNvGraphicFramePr>
          <p:nvPr/>
        </p:nvGraphicFramePr>
        <p:xfrm>
          <a:off x="684213" y="4581525"/>
          <a:ext cx="7272337" cy="742950"/>
        </p:xfrm>
        <a:graphic>
          <a:graphicData uri="http://schemas.openxmlformats.org/drawingml/2006/table">
            <a:tbl>
              <a:tblPr/>
              <a:tblGrid>
                <a:gridCol w="1223962">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gridCol w="792163">
                  <a:extLst>
                    <a:ext uri="{9D8B030D-6E8A-4147-A177-3AD203B41FA5}">
                      <a16:colId xmlns:a16="http://schemas.microsoft.com/office/drawing/2014/main" val="20004"/>
                    </a:ext>
                  </a:extLst>
                </a:gridCol>
                <a:gridCol w="792162">
                  <a:extLst>
                    <a:ext uri="{9D8B030D-6E8A-4147-A177-3AD203B41FA5}">
                      <a16:colId xmlns:a16="http://schemas.microsoft.com/office/drawing/2014/main" val="20005"/>
                    </a:ext>
                  </a:extLst>
                </a:gridCol>
                <a:gridCol w="792163">
                  <a:extLst>
                    <a:ext uri="{9D8B030D-6E8A-4147-A177-3AD203B41FA5}">
                      <a16:colId xmlns:a16="http://schemas.microsoft.com/office/drawing/2014/main" val="20006"/>
                    </a:ext>
                  </a:extLst>
                </a:gridCol>
                <a:gridCol w="719137">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tblGrid>
              <a:tr h="371475">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Core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my_sum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Arial" panose="020B0604020202020204" pitchFamily="34" charset="0"/>
                          <a:ea typeface="宋体" panose="02010600030101010101" pitchFamily="2" charset="-122"/>
                        </a:rPr>
                        <a:t>95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eaLnBrk="0" hangingPunct="0">
                        <a:spcBef>
                          <a:spcPct val="20000"/>
                        </a:spcBef>
                        <a:buClr>
                          <a:srgbClr val="0033CC"/>
                        </a:buClr>
                        <a:buSzPct val="60000"/>
                        <a:buFont typeface="Wingdings" panose="05000000000000000000" pitchFamily="2" charset="2"/>
                        <a:defRPr sz="2800">
                          <a:solidFill>
                            <a:srgbClr val="003399"/>
                          </a:solidFill>
                          <a:latin typeface="Arial" panose="020B0604020202020204" pitchFamily="34" charset="0"/>
                        </a:defRPr>
                      </a:lvl1pPr>
                      <a:lvl2pPr marL="742950" indent="-285750" eaLnBrk="0" hangingPunct="0">
                        <a:spcBef>
                          <a:spcPct val="20000"/>
                        </a:spcBef>
                        <a:buClr>
                          <a:srgbClr val="003399"/>
                        </a:buClr>
                        <a:buSzPct val="55000"/>
                        <a:buFont typeface="Wingdings" panose="05000000000000000000" pitchFamily="2" charset="2"/>
                        <a:defRPr sz="2400">
                          <a:solidFill>
                            <a:srgbClr val="0033CC"/>
                          </a:solidFill>
                          <a:latin typeface="Arial" panose="020B0604020202020204" pitchFamily="34" charset="0"/>
                        </a:defRPr>
                      </a:lvl2pPr>
                      <a:lvl3pPr marL="1143000" indent="-228600" eaLnBrk="0" hangingPunct="0">
                        <a:spcBef>
                          <a:spcPct val="20000"/>
                        </a:spcBef>
                        <a:buClr>
                          <a:srgbClr val="0033CC"/>
                        </a:buClr>
                        <a:buSzPct val="50000"/>
                        <a:buFont typeface="Wingdings" panose="05000000000000000000" pitchFamily="2" charset="2"/>
                        <a:defRPr sz="2000">
                          <a:solidFill>
                            <a:srgbClr val="000066"/>
                          </a:solidFill>
                          <a:latin typeface="Arial" panose="020B0604020202020204" pitchFamily="34" charset="0"/>
                        </a:defRPr>
                      </a:lvl3pPr>
                      <a:lvl4pPr marL="1600200" indent="-228600" eaLnBrk="0" hangingPunct="0">
                        <a:spcBef>
                          <a:spcPct val="20000"/>
                        </a:spcBef>
                        <a:buClr>
                          <a:srgbClr val="000066"/>
                        </a:buClr>
                        <a:buSzPct val="55000"/>
                        <a:buFont typeface="Wingdings" panose="05000000000000000000" pitchFamily="2" charset="2"/>
                        <a:defRPr>
                          <a:solidFill>
                            <a:srgbClr val="0066FF"/>
                          </a:solidFill>
                          <a:latin typeface="Arial" panose="020B0604020202020204" pitchFamily="34" charset="0"/>
                        </a:defRPr>
                      </a:lvl4pPr>
                      <a:lvl5pPr marL="2057400" indent="-228600" eaLnBrk="0" hangingPunct="0">
                        <a:spcBef>
                          <a:spcPct val="20000"/>
                        </a:spcBef>
                        <a:buClr>
                          <a:srgbClr val="3399FF"/>
                        </a:buClr>
                        <a:buSzPct val="50000"/>
                        <a:buFont typeface="Wingdings" panose="05000000000000000000" pitchFamily="2" charset="2"/>
                        <a:defRPr>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defRPr>
                          <a:solidFill>
                            <a:srgbClr val="3399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6">
            <a:extLst>
              <a:ext uri="{FF2B5EF4-FFF2-40B4-BE49-F238E27FC236}">
                <a16:creationId xmlns:a16="http://schemas.microsoft.com/office/drawing/2014/main" id="{E65641DF-AC8A-4B4D-B55D-EA3EFED7E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628775"/>
            <a:ext cx="3535363"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E23F98B-1907-4E54-95B0-9A4E72357C3A}"/>
              </a:ext>
            </a:extLst>
          </p:cNvPr>
          <p:cNvSpPr txBox="1"/>
          <p:nvPr/>
        </p:nvSpPr>
        <p:spPr>
          <a:xfrm>
            <a:off x="611188" y="1052513"/>
            <a:ext cx="5103812" cy="1668462"/>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latin typeface="+mj-lt"/>
              </a:rPr>
              <a:t>But wait!</a:t>
            </a:r>
          </a:p>
          <a:p>
            <a:pPr eaLnBrk="1" hangingPunct="1">
              <a:spcBef>
                <a:spcPct val="20000"/>
              </a:spcBef>
              <a:buClr>
                <a:schemeClr val="tx1"/>
              </a:buClr>
              <a:buSzPct val="60000"/>
              <a:buFont typeface="Wingdings" pitchFamily="2" charset="2"/>
              <a:buNone/>
              <a:defRPr/>
            </a:pPr>
            <a:r>
              <a:rPr lang="en-US" dirty="0">
                <a:latin typeface="+mj-lt"/>
              </a:rPr>
              <a:t>There’s a much better way</a:t>
            </a:r>
            <a:br>
              <a:rPr lang="en-US" dirty="0">
                <a:latin typeface="+mj-lt"/>
              </a:rPr>
            </a:br>
            <a:r>
              <a:rPr lang="en-US" dirty="0">
                <a:latin typeface="+mj-lt"/>
              </a:rPr>
              <a:t>to compute the global sum.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0E85080B-7E19-4AF1-8A1E-FB02C231752B}"/>
              </a:ext>
            </a:extLst>
          </p:cNvPr>
          <p:cNvSpPr>
            <a:spLocks noGrp="1" noChangeArrowheads="1"/>
          </p:cNvSpPr>
          <p:nvPr>
            <p:ph type="title"/>
          </p:nvPr>
        </p:nvSpPr>
        <p:spPr/>
        <p:txBody>
          <a:bodyPr/>
          <a:lstStyle/>
          <a:p>
            <a:r>
              <a:rPr lang="en-US" altLang="zh-CN">
                <a:ea typeface="宋体" panose="02010600030101010101" pitchFamily="2" charset="-122"/>
              </a:rPr>
              <a:t>Better parallel algorithm</a:t>
            </a:r>
          </a:p>
        </p:txBody>
      </p:sp>
      <p:sp>
        <p:nvSpPr>
          <p:cNvPr id="64515" name="Content Placeholder 2">
            <a:extLst>
              <a:ext uri="{FF2B5EF4-FFF2-40B4-BE49-F238E27FC236}">
                <a16:creationId xmlns:a16="http://schemas.microsoft.com/office/drawing/2014/main" id="{9F7E3691-5F5A-468E-9855-9F163B186F4F}"/>
              </a:ext>
            </a:extLst>
          </p:cNvPr>
          <p:cNvSpPr>
            <a:spLocks noGrp="1" noChangeArrowheads="1"/>
          </p:cNvSpPr>
          <p:nvPr>
            <p:ph idx="1"/>
          </p:nvPr>
        </p:nvSpPr>
        <p:spPr/>
        <p:txBody>
          <a:bodyPr/>
          <a:lstStyle/>
          <a:p>
            <a:r>
              <a:rPr lang="en-US" altLang="zh-CN">
                <a:ea typeface="宋体" panose="02010600030101010101" pitchFamily="2" charset="-122"/>
              </a:rPr>
              <a:t>Don’t make the master core do all the work.</a:t>
            </a:r>
          </a:p>
          <a:p>
            <a:r>
              <a:rPr lang="en-US" altLang="zh-CN">
                <a:ea typeface="宋体" panose="02010600030101010101" pitchFamily="2" charset="-122"/>
              </a:rPr>
              <a:t>Share it among the other cores.</a:t>
            </a:r>
          </a:p>
          <a:p>
            <a:r>
              <a:rPr lang="en-US" altLang="zh-CN">
                <a:ea typeface="宋体" panose="02010600030101010101" pitchFamily="2" charset="-122"/>
              </a:rPr>
              <a:t>Pair the cores so that core 0 adds its result with core 1’s result.</a:t>
            </a:r>
          </a:p>
          <a:p>
            <a:r>
              <a:rPr lang="en-US" altLang="zh-CN">
                <a:ea typeface="宋体" panose="02010600030101010101" pitchFamily="2" charset="-122"/>
              </a:rPr>
              <a:t>Core 2 adds its result with core 3’s result, etc.</a:t>
            </a:r>
          </a:p>
          <a:p>
            <a:r>
              <a:rPr lang="en-US" altLang="zh-CN">
                <a:ea typeface="宋体" panose="02010600030101010101" pitchFamily="2" charset="-122"/>
              </a:rPr>
              <a:t>Work with odd and even numbered pairs of cores.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0CDA003A-9CFB-45F5-B63F-D254771DE1FF}"/>
              </a:ext>
            </a:extLst>
          </p:cNvPr>
          <p:cNvSpPr>
            <a:spLocks noGrp="1" noChangeArrowheads="1"/>
          </p:cNvSpPr>
          <p:nvPr>
            <p:ph type="title"/>
          </p:nvPr>
        </p:nvSpPr>
        <p:spPr/>
        <p:txBody>
          <a:bodyPr/>
          <a:lstStyle/>
          <a:p>
            <a:r>
              <a:rPr lang="en-US" altLang="zh-CN">
                <a:ea typeface="宋体" panose="02010600030101010101" pitchFamily="2" charset="-122"/>
              </a:rPr>
              <a:t>Better parallel algorithm (cont.)</a:t>
            </a:r>
          </a:p>
        </p:txBody>
      </p:sp>
      <p:sp>
        <p:nvSpPr>
          <p:cNvPr id="65539" name="Content Placeholder 2">
            <a:extLst>
              <a:ext uri="{FF2B5EF4-FFF2-40B4-BE49-F238E27FC236}">
                <a16:creationId xmlns:a16="http://schemas.microsoft.com/office/drawing/2014/main" id="{7EF066E6-E67B-452B-8C55-1C2D9249B62A}"/>
              </a:ext>
            </a:extLst>
          </p:cNvPr>
          <p:cNvSpPr>
            <a:spLocks noGrp="1" noChangeArrowheads="1"/>
          </p:cNvSpPr>
          <p:nvPr>
            <p:ph idx="1"/>
          </p:nvPr>
        </p:nvSpPr>
        <p:spPr/>
        <p:txBody>
          <a:bodyPr/>
          <a:lstStyle/>
          <a:p>
            <a:r>
              <a:rPr lang="en-US" altLang="zh-CN">
                <a:ea typeface="宋体" panose="02010600030101010101" pitchFamily="2" charset="-122"/>
              </a:rPr>
              <a:t>Repeat the process now with only the evenly ranked cores.</a:t>
            </a:r>
          </a:p>
          <a:p>
            <a:r>
              <a:rPr lang="en-US" altLang="zh-CN">
                <a:ea typeface="宋体" panose="02010600030101010101" pitchFamily="2" charset="-122"/>
              </a:rPr>
              <a:t>Core 0 adds result from core 2.</a:t>
            </a:r>
          </a:p>
          <a:p>
            <a:r>
              <a:rPr lang="en-US" altLang="zh-CN">
                <a:ea typeface="宋体" panose="02010600030101010101" pitchFamily="2" charset="-122"/>
              </a:rPr>
              <a:t>Core 4 adds the result from core 6, etc.</a:t>
            </a:r>
          </a:p>
          <a:p>
            <a:endParaRPr lang="en-US" altLang="zh-CN">
              <a:ea typeface="宋体" panose="02010600030101010101" pitchFamily="2" charset="-122"/>
            </a:endParaRPr>
          </a:p>
          <a:p>
            <a:r>
              <a:rPr lang="en-US" altLang="zh-CN">
                <a:ea typeface="宋体" panose="02010600030101010101" pitchFamily="2" charset="-122"/>
              </a:rPr>
              <a:t>Now cores divisible by 4 repeat the process, and so forth, until core 0 has the final result.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3">
            <a:extLst>
              <a:ext uri="{FF2B5EF4-FFF2-40B4-BE49-F238E27FC236}">
                <a16:creationId xmlns:a16="http://schemas.microsoft.com/office/drawing/2014/main" id="{19112769-697F-4D04-A478-A532D40F02D3}"/>
              </a:ext>
            </a:extLst>
          </p:cNvPr>
          <p:cNvSpPr>
            <a:spLocks noGrp="1" noChangeArrowheads="1"/>
          </p:cNvSpPr>
          <p:nvPr>
            <p:ph type="title"/>
          </p:nvPr>
        </p:nvSpPr>
        <p:spPr>
          <a:xfrm>
            <a:off x="611188" y="0"/>
            <a:ext cx="8281987" cy="1323975"/>
          </a:xfrm>
        </p:spPr>
        <p:txBody>
          <a:bodyPr/>
          <a:lstStyle/>
          <a:p>
            <a:r>
              <a:rPr lang="en-US" altLang="zh-CN">
                <a:ea typeface="宋体" panose="02010600030101010101" pitchFamily="2" charset="-122"/>
              </a:rPr>
              <a:t>Multiple cores forming a global sum</a:t>
            </a:r>
          </a:p>
        </p:txBody>
      </p:sp>
      <p:pic>
        <p:nvPicPr>
          <p:cNvPr id="66563" name="Picture 2">
            <a:extLst>
              <a:ext uri="{FF2B5EF4-FFF2-40B4-BE49-F238E27FC236}">
                <a16:creationId xmlns:a16="http://schemas.microsoft.com/office/drawing/2014/main" id="{3ACEB63E-585C-49F2-900E-D739F0E54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20090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5C4CB189-A546-4240-925C-FFC52EB99751}"/>
              </a:ext>
            </a:extLst>
          </p:cNvPr>
          <p:cNvSpPr>
            <a:spLocks noGrp="1" noChangeArrowheads="1"/>
          </p:cNvSpPr>
          <p:nvPr>
            <p:ph type="title"/>
          </p:nvPr>
        </p:nvSpPr>
        <p:spPr/>
        <p:txBody>
          <a:bodyPr/>
          <a:lstStyle/>
          <a:p>
            <a:r>
              <a:rPr lang="en-US" altLang="zh-CN">
                <a:ea typeface="宋体" panose="02010600030101010101" pitchFamily="2" charset="-122"/>
              </a:rPr>
              <a:t>Analysis</a:t>
            </a:r>
          </a:p>
        </p:txBody>
      </p:sp>
      <p:sp>
        <p:nvSpPr>
          <p:cNvPr id="67587" name="Content Placeholder 2">
            <a:extLst>
              <a:ext uri="{FF2B5EF4-FFF2-40B4-BE49-F238E27FC236}">
                <a16:creationId xmlns:a16="http://schemas.microsoft.com/office/drawing/2014/main" id="{D65916CA-828E-4DBA-AC7C-D50120B6E1F7}"/>
              </a:ext>
            </a:extLst>
          </p:cNvPr>
          <p:cNvSpPr>
            <a:spLocks noGrp="1" noChangeArrowheads="1"/>
          </p:cNvSpPr>
          <p:nvPr>
            <p:ph idx="1"/>
          </p:nvPr>
        </p:nvSpPr>
        <p:spPr>
          <a:xfrm>
            <a:off x="539750" y="1125538"/>
            <a:ext cx="8415338" cy="5111750"/>
          </a:xfrm>
        </p:spPr>
        <p:txBody>
          <a:bodyPr/>
          <a:lstStyle/>
          <a:p>
            <a:r>
              <a:rPr lang="en-US" altLang="zh-CN">
                <a:ea typeface="宋体" panose="02010600030101010101" pitchFamily="2" charset="-122"/>
              </a:rPr>
              <a:t>In the first example, the master core performs 7 receives and 7 additions.</a:t>
            </a:r>
          </a:p>
          <a:p>
            <a:endParaRPr lang="en-US" altLang="zh-CN">
              <a:ea typeface="宋体" panose="02010600030101010101" pitchFamily="2" charset="-122"/>
            </a:endParaRPr>
          </a:p>
          <a:p>
            <a:r>
              <a:rPr lang="en-US" altLang="zh-CN">
                <a:ea typeface="宋体" panose="02010600030101010101" pitchFamily="2" charset="-122"/>
              </a:rPr>
              <a:t>In the second example, the master core performs 3 receives and 3 additions.</a:t>
            </a:r>
          </a:p>
          <a:p>
            <a:endParaRPr lang="en-US" altLang="zh-CN">
              <a:ea typeface="宋体" panose="02010600030101010101" pitchFamily="2" charset="-122"/>
            </a:endParaRPr>
          </a:p>
          <a:p>
            <a:r>
              <a:rPr lang="en-US" altLang="zh-CN">
                <a:ea typeface="宋体" panose="02010600030101010101" pitchFamily="2" charset="-122"/>
              </a:rPr>
              <a:t>The improvement is more than a factor of 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7E772434-B6D5-42E0-B2D9-C29A0758D59E}"/>
              </a:ext>
            </a:extLst>
          </p:cNvPr>
          <p:cNvSpPr>
            <a:spLocks noGrp="1" noChangeArrowheads="1"/>
          </p:cNvSpPr>
          <p:nvPr>
            <p:ph type="title"/>
          </p:nvPr>
        </p:nvSpPr>
        <p:spPr/>
        <p:txBody>
          <a:bodyPr/>
          <a:lstStyle/>
          <a:p>
            <a:r>
              <a:rPr lang="en-US" altLang="zh-CN">
                <a:ea typeface="宋体" panose="02010600030101010101" pitchFamily="2" charset="-122"/>
              </a:rPr>
              <a:t>Analysis (cont.)</a:t>
            </a:r>
          </a:p>
        </p:txBody>
      </p:sp>
      <p:sp>
        <p:nvSpPr>
          <p:cNvPr id="68611" name="Content Placeholder 2">
            <a:extLst>
              <a:ext uri="{FF2B5EF4-FFF2-40B4-BE49-F238E27FC236}">
                <a16:creationId xmlns:a16="http://schemas.microsoft.com/office/drawing/2014/main" id="{4A256105-1339-43C6-848E-7B0F9370AD49}"/>
              </a:ext>
            </a:extLst>
          </p:cNvPr>
          <p:cNvSpPr>
            <a:spLocks noGrp="1" noChangeArrowheads="1"/>
          </p:cNvSpPr>
          <p:nvPr>
            <p:ph idx="1"/>
          </p:nvPr>
        </p:nvSpPr>
        <p:spPr/>
        <p:txBody>
          <a:bodyPr/>
          <a:lstStyle/>
          <a:p>
            <a:r>
              <a:rPr lang="en-US" altLang="zh-CN">
                <a:ea typeface="宋体" panose="02010600030101010101" pitchFamily="2" charset="-122"/>
              </a:rPr>
              <a:t>The difference is more dramatic with a larger number of cores.</a:t>
            </a:r>
          </a:p>
          <a:p>
            <a:r>
              <a:rPr lang="en-US" altLang="zh-CN">
                <a:ea typeface="宋体" panose="02010600030101010101" pitchFamily="2" charset="-122"/>
              </a:rPr>
              <a:t>If we have 1000 cores:</a:t>
            </a:r>
          </a:p>
          <a:p>
            <a:pPr lvl="1"/>
            <a:r>
              <a:rPr lang="en-US" altLang="zh-CN">
                <a:ea typeface="宋体" panose="02010600030101010101" pitchFamily="2" charset="-122"/>
              </a:rPr>
              <a:t>The first example would require the master to perform 999 receives and 999 additions.</a:t>
            </a:r>
          </a:p>
          <a:p>
            <a:pPr lvl="1"/>
            <a:r>
              <a:rPr lang="en-US" altLang="zh-CN">
                <a:ea typeface="宋体" panose="02010600030101010101" pitchFamily="2" charset="-122"/>
              </a:rPr>
              <a:t>The second example would only require 10 receives and 10 additions.</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That’s an improvement of almost a factor of 100!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CF1904F4-41B3-4FDB-A1B8-7E73CDF6DECE}"/>
              </a:ext>
            </a:extLst>
          </p:cNvPr>
          <p:cNvSpPr>
            <a:spLocks noGrp="1" noChangeArrowheads="1"/>
          </p:cNvSpPr>
          <p:nvPr>
            <p:ph type="title"/>
          </p:nvPr>
        </p:nvSpPr>
        <p:spPr/>
        <p:txBody>
          <a:bodyPr/>
          <a:lstStyle/>
          <a:p>
            <a:r>
              <a:rPr lang="en-US" altLang="zh-CN">
                <a:ea typeface="宋体" panose="02010600030101010101" pitchFamily="2" charset="-122"/>
              </a:rPr>
              <a:t>Application Trends</a:t>
            </a:r>
            <a:endParaRPr lang="zh-CN" altLang="en-US">
              <a:ea typeface="宋体" panose="02010600030101010101" pitchFamily="2" charset="-122"/>
            </a:endParaRPr>
          </a:p>
        </p:txBody>
      </p:sp>
      <p:sp>
        <p:nvSpPr>
          <p:cNvPr id="21507" name="内容占位符 2">
            <a:extLst>
              <a:ext uri="{FF2B5EF4-FFF2-40B4-BE49-F238E27FC236}">
                <a16:creationId xmlns:a16="http://schemas.microsoft.com/office/drawing/2014/main" id="{2959A8D0-021C-4D49-B1F1-5F68CB41CA6D}"/>
              </a:ext>
            </a:extLst>
          </p:cNvPr>
          <p:cNvSpPr>
            <a:spLocks noGrp="1" noChangeArrowheads="1"/>
          </p:cNvSpPr>
          <p:nvPr>
            <p:ph idx="1"/>
          </p:nvPr>
        </p:nvSpPr>
        <p:spPr>
          <a:xfrm>
            <a:off x="0" y="836613"/>
            <a:ext cx="9144000" cy="5616575"/>
          </a:xfrm>
        </p:spPr>
        <p:txBody>
          <a:bodyPr/>
          <a:lstStyle/>
          <a:p>
            <a:pPr marL="647700">
              <a:buFont typeface="Wingdings" panose="05000000000000000000" pitchFamily="2" charset="2"/>
              <a:buNone/>
            </a:pPr>
            <a:r>
              <a:rPr lang="en-US" altLang="zh-CN" sz="2400">
                <a:ea typeface="宋体" panose="02010600030101010101" pitchFamily="2" charset="-122"/>
              </a:rPr>
              <a:t>There is a </a:t>
            </a:r>
            <a:r>
              <a:rPr lang="en-US" altLang="zh-CN" sz="2400">
                <a:solidFill>
                  <a:srgbClr val="CC00CC"/>
                </a:solidFill>
                <a:ea typeface="宋体" panose="02010600030101010101" pitchFamily="2" charset="-122"/>
              </a:rPr>
              <a:t>positive feedback cycle </a:t>
            </a:r>
            <a:r>
              <a:rPr lang="en-US" altLang="zh-CN" sz="2400">
                <a:ea typeface="宋体" panose="02010600030101010101" pitchFamily="2" charset="-122"/>
              </a:rPr>
              <a:t>between </a:t>
            </a:r>
            <a:r>
              <a:rPr lang="en-US" altLang="zh-CN" sz="2400">
                <a:solidFill>
                  <a:srgbClr val="0033CC"/>
                </a:solidFill>
                <a:ea typeface="宋体" panose="02010600030101010101" pitchFamily="2" charset="-122"/>
              </a:rPr>
              <a:t>delivered performance</a:t>
            </a:r>
            <a:r>
              <a:rPr lang="en-US" altLang="zh-CN" sz="2400">
                <a:ea typeface="宋体" panose="02010600030101010101" pitchFamily="2" charset="-122"/>
              </a:rPr>
              <a:t> and applications’ </a:t>
            </a:r>
            <a:r>
              <a:rPr lang="en-US" altLang="zh-CN" sz="2400">
                <a:solidFill>
                  <a:srgbClr val="0033CC"/>
                </a:solidFill>
                <a:ea typeface="宋体" panose="02010600030101010101" pitchFamily="2" charset="-122"/>
              </a:rPr>
              <a:t>demand for performance</a:t>
            </a:r>
          </a:p>
          <a:p>
            <a:pPr marL="647700"/>
            <a:endParaRPr lang="en-US" altLang="zh-CN" sz="2400">
              <a:ea typeface="宋体" panose="02010600030101010101" pitchFamily="2" charset="-122"/>
            </a:endParaRPr>
          </a:p>
          <a:p>
            <a:pPr marL="647700"/>
            <a:endParaRPr lang="en-US" altLang="zh-CN" sz="2400">
              <a:ea typeface="宋体" panose="02010600030101010101" pitchFamily="2" charset="-122"/>
            </a:endParaRPr>
          </a:p>
          <a:p>
            <a:pPr marL="647700"/>
            <a:endParaRPr lang="en-US" altLang="zh-CN" sz="2400">
              <a:ea typeface="宋体" panose="02010600030101010101" pitchFamily="2" charset="-122"/>
            </a:endParaRPr>
          </a:p>
          <a:p>
            <a:pPr marL="647700"/>
            <a:endParaRPr lang="en-US" altLang="zh-CN" sz="2400">
              <a:ea typeface="宋体" panose="02010600030101010101" pitchFamily="2" charset="-122"/>
            </a:endParaRPr>
          </a:p>
          <a:p>
            <a:pPr marL="647700"/>
            <a:endParaRPr lang="en-US" altLang="zh-CN" sz="2400">
              <a:ea typeface="宋体" panose="02010600030101010101" pitchFamily="2" charset="-122"/>
            </a:endParaRPr>
          </a:p>
          <a:p>
            <a:pPr marL="647700"/>
            <a:endParaRPr lang="en-US" altLang="zh-CN" sz="2400">
              <a:ea typeface="宋体" panose="02010600030101010101" pitchFamily="2" charset="-122"/>
            </a:endParaRPr>
          </a:p>
          <a:p>
            <a:pPr marL="647700"/>
            <a:endParaRPr lang="en-US" altLang="zh-CN" sz="2400">
              <a:ea typeface="宋体" panose="02010600030101010101" pitchFamily="2" charset="-122"/>
            </a:endParaRPr>
          </a:p>
          <a:p>
            <a:pPr marL="647700">
              <a:buFont typeface="Wingdings" panose="05000000000000000000" pitchFamily="2" charset="2"/>
              <a:buNone/>
            </a:pPr>
            <a:r>
              <a:rPr lang="en-US" altLang="zh-CN" sz="2400">
                <a:solidFill>
                  <a:srgbClr val="0033CC"/>
                </a:solidFill>
                <a:ea typeface="宋体" panose="02010600030101010101" pitchFamily="2" charset="-122"/>
              </a:rPr>
              <a:t>Example application domains:</a:t>
            </a:r>
          </a:p>
          <a:p>
            <a:pPr lvl="1"/>
            <a:r>
              <a:rPr lang="en-US" altLang="zh-CN" sz="2000" i="1">
                <a:solidFill>
                  <a:srgbClr val="CC00CC"/>
                </a:solidFill>
                <a:ea typeface="宋体" panose="02010600030101010101" pitchFamily="2" charset="-122"/>
              </a:rPr>
              <a:t>Scientific computing </a:t>
            </a:r>
            <a:r>
              <a:rPr lang="en-US" altLang="zh-CN" sz="2000">
                <a:ea typeface="宋体" panose="02010600030101010101" pitchFamily="2" charset="-122"/>
              </a:rPr>
              <a:t>: CFD, Biology, Chemistry, Physics, ...</a:t>
            </a:r>
          </a:p>
          <a:p>
            <a:pPr lvl="1"/>
            <a:r>
              <a:rPr lang="en-US" altLang="zh-CN" sz="2000" i="1">
                <a:solidFill>
                  <a:srgbClr val="CC00CC"/>
                </a:solidFill>
                <a:ea typeface="宋体" panose="02010600030101010101" pitchFamily="2" charset="-122"/>
              </a:rPr>
              <a:t>General-purpose computing </a:t>
            </a:r>
            <a:r>
              <a:rPr lang="en-US" altLang="zh-CN" sz="2000">
                <a:ea typeface="宋体" panose="02010600030101010101" pitchFamily="2" charset="-122"/>
              </a:rPr>
              <a:t>: Video, Graphics, CAD, Databases, …</a:t>
            </a:r>
            <a:endParaRPr lang="zh-CN" altLang="en-US" sz="2000">
              <a:ea typeface="宋体" panose="02010600030101010101" pitchFamily="2" charset="-122"/>
            </a:endParaRPr>
          </a:p>
        </p:txBody>
      </p:sp>
      <p:pic>
        <p:nvPicPr>
          <p:cNvPr id="21508" name="Picture 2">
            <a:extLst>
              <a:ext uri="{FF2B5EF4-FFF2-40B4-BE49-F238E27FC236}">
                <a16:creationId xmlns:a16="http://schemas.microsoft.com/office/drawing/2014/main" id="{3C4EA695-7DB2-40BD-AAE9-EDB784D51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628775"/>
            <a:ext cx="511333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38FF70F-B670-4FF8-9C57-F291DA51355E}"/>
              </a:ext>
            </a:extLst>
          </p:cNvPr>
          <p:cNvSpPr txBox="1"/>
          <p:nvPr/>
        </p:nvSpPr>
        <p:spPr>
          <a:xfrm>
            <a:off x="323528" y="3717032"/>
            <a:ext cx="8542421" cy="954107"/>
          </a:xfrm>
          <a:prstGeom prst="rect">
            <a:avLst/>
          </a:prstGeom>
          <a:solidFill>
            <a:schemeClr val="bg1"/>
          </a:solidFill>
          <a:ln>
            <a:solidFill>
              <a:schemeClr val="accent1"/>
            </a:solidFill>
          </a:ln>
          <a:effectLst>
            <a:glow rad="228600">
              <a:schemeClr val="accent1">
                <a:satMod val="175000"/>
                <a:alpha val="40000"/>
              </a:schemeClr>
            </a:glow>
          </a:effectLst>
        </p:spPr>
        <p:txBody>
          <a:bodyPr>
            <a:spAutoFit/>
          </a:bodyPr>
          <a:lstStyle/>
          <a:p>
            <a:pPr eaLnBrk="1" hangingPunct="1">
              <a:defRPr/>
            </a:pPr>
            <a:r>
              <a:rPr lang="en-US" altLang="zh-CN" sz="2800" b="1">
                <a:solidFill>
                  <a:srgbClr val="C00000"/>
                </a:solidFill>
                <a:ea typeface="宋体" pitchFamily="2" charset="-122"/>
              </a:rPr>
              <a:t>How about applications’ demand for performance nowadays?</a:t>
            </a:r>
            <a:endParaRPr lang="zh-CN" altLang="en-US" sz="2800" b="1">
              <a:solidFill>
                <a:srgbClr val="C00000"/>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EF755785-BA15-4262-B943-2B0D9E4DA223}"/>
              </a:ext>
            </a:extLst>
          </p:cNvPr>
          <p:cNvSpPr>
            <a:spLocks noGrp="1" noChangeArrowheads="1"/>
          </p:cNvSpPr>
          <p:nvPr>
            <p:ph type="title"/>
          </p:nvPr>
        </p:nvSpPr>
        <p:spPr>
          <a:xfrm>
            <a:off x="611188" y="0"/>
            <a:ext cx="8281987" cy="1323975"/>
          </a:xfrm>
        </p:spPr>
        <p:txBody>
          <a:bodyPr/>
          <a:lstStyle/>
          <a:p>
            <a:r>
              <a:rPr lang="en-US" altLang="zh-CN">
                <a:ea typeface="宋体" panose="02010600030101010101" pitchFamily="2" charset="-122"/>
              </a:rPr>
              <a:t>How do we write parallel programs?</a:t>
            </a:r>
          </a:p>
        </p:txBody>
      </p:sp>
      <p:sp>
        <p:nvSpPr>
          <p:cNvPr id="69635" name="Content Placeholder 2">
            <a:extLst>
              <a:ext uri="{FF2B5EF4-FFF2-40B4-BE49-F238E27FC236}">
                <a16:creationId xmlns:a16="http://schemas.microsoft.com/office/drawing/2014/main" id="{D2B43725-E88A-4D41-AC90-6ED27FA6420A}"/>
              </a:ext>
            </a:extLst>
          </p:cNvPr>
          <p:cNvSpPr>
            <a:spLocks noGrp="1" noChangeArrowheads="1"/>
          </p:cNvSpPr>
          <p:nvPr>
            <p:ph idx="1"/>
          </p:nvPr>
        </p:nvSpPr>
        <p:spPr>
          <a:xfrm>
            <a:off x="684213" y="1628775"/>
            <a:ext cx="8270875" cy="4608513"/>
          </a:xfrm>
        </p:spPr>
        <p:txBody>
          <a:bodyPr/>
          <a:lstStyle/>
          <a:p>
            <a:r>
              <a:rPr lang="en-US" altLang="zh-CN">
                <a:ea typeface="宋体" panose="02010600030101010101" pitchFamily="2" charset="-122"/>
              </a:rPr>
              <a:t>Task parallelism </a:t>
            </a:r>
          </a:p>
          <a:p>
            <a:pPr lvl="1"/>
            <a:r>
              <a:rPr lang="en-US" altLang="zh-CN">
                <a:ea typeface="宋体" panose="02010600030101010101" pitchFamily="2" charset="-122"/>
              </a:rPr>
              <a:t>Partition various tasks carried out solving the problem among the cores.</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Data parallelism</a:t>
            </a:r>
          </a:p>
          <a:p>
            <a:pPr lvl="1"/>
            <a:r>
              <a:rPr lang="en-US" altLang="zh-CN">
                <a:ea typeface="宋体" panose="02010600030101010101" pitchFamily="2" charset="-122"/>
              </a:rPr>
              <a:t>Partition the data used in solving the problem among the cores.</a:t>
            </a:r>
          </a:p>
          <a:p>
            <a:pPr lvl="1"/>
            <a:r>
              <a:rPr lang="en-US" altLang="zh-CN">
                <a:ea typeface="宋体" panose="02010600030101010101" pitchFamily="2" charset="-122"/>
              </a:rPr>
              <a:t>Each core carries out similar operations on it’s part of the data.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D9806B7A-A0F3-40C6-99EC-52355E4BEA03}"/>
              </a:ext>
            </a:extLst>
          </p:cNvPr>
          <p:cNvSpPr>
            <a:spLocks noGrp="1" noChangeArrowheads="1"/>
          </p:cNvSpPr>
          <p:nvPr>
            <p:ph type="title"/>
          </p:nvPr>
        </p:nvSpPr>
        <p:spPr/>
        <p:txBody>
          <a:bodyPr/>
          <a:lstStyle/>
          <a:p>
            <a:r>
              <a:rPr lang="en-US" altLang="zh-CN">
                <a:ea typeface="宋体" panose="02010600030101010101" pitchFamily="2" charset="-122"/>
              </a:rPr>
              <a:t>Professor P</a:t>
            </a:r>
          </a:p>
        </p:txBody>
      </p:sp>
      <p:pic>
        <p:nvPicPr>
          <p:cNvPr id="70659" name="Picture 2">
            <a:extLst>
              <a:ext uri="{FF2B5EF4-FFF2-40B4-BE49-F238E27FC236}">
                <a16:creationId xmlns:a16="http://schemas.microsoft.com/office/drawing/2014/main" id="{774DFCBA-BC88-496E-82C8-1A9B7EED3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125538"/>
            <a:ext cx="3248025"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3">
            <a:extLst>
              <a:ext uri="{FF2B5EF4-FFF2-40B4-BE49-F238E27FC236}">
                <a16:creationId xmlns:a16="http://schemas.microsoft.com/office/drawing/2014/main" id="{8097BDDC-AEEE-4EF3-934C-9D84B1899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292600"/>
            <a:ext cx="1946275"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114AC58-4EB9-486F-8552-39A196A23FE1}"/>
              </a:ext>
            </a:extLst>
          </p:cNvPr>
          <p:cNvSpPr txBox="1"/>
          <p:nvPr/>
        </p:nvSpPr>
        <p:spPr>
          <a:xfrm>
            <a:off x="2195513" y="2565400"/>
            <a:ext cx="2508250" cy="117475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latin typeface="+mj-lt"/>
              </a:rPr>
              <a:t>15 questions</a:t>
            </a:r>
          </a:p>
          <a:p>
            <a:pPr eaLnBrk="1" hangingPunct="1">
              <a:spcBef>
                <a:spcPct val="20000"/>
              </a:spcBef>
              <a:buClr>
                <a:schemeClr val="tx1"/>
              </a:buClr>
              <a:buSzPct val="60000"/>
              <a:buFont typeface="Wingdings" pitchFamily="2" charset="2"/>
              <a:buNone/>
              <a:defRPr/>
            </a:pPr>
            <a:r>
              <a:rPr lang="en-US" dirty="0">
                <a:latin typeface="+mj-lt"/>
              </a:rPr>
              <a:t>300 exams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DD90762F-A797-474F-B900-5B051703A037}"/>
              </a:ext>
            </a:extLst>
          </p:cNvPr>
          <p:cNvSpPr>
            <a:spLocks noGrp="1" noChangeArrowheads="1"/>
          </p:cNvSpPr>
          <p:nvPr>
            <p:ph type="title"/>
          </p:nvPr>
        </p:nvSpPr>
        <p:spPr/>
        <p:txBody>
          <a:bodyPr/>
          <a:lstStyle/>
          <a:p>
            <a:r>
              <a:rPr lang="en-US" altLang="zh-CN">
                <a:ea typeface="宋体" panose="02010600030101010101" pitchFamily="2" charset="-122"/>
              </a:rPr>
              <a:t>Professor P’s grading assistants</a:t>
            </a:r>
          </a:p>
        </p:txBody>
      </p:sp>
      <p:pic>
        <p:nvPicPr>
          <p:cNvPr id="71683" name="Picture 4">
            <a:extLst>
              <a:ext uri="{FF2B5EF4-FFF2-40B4-BE49-F238E27FC236}">
                <a16:creationId xmlns:a16="http://schemas.microsoft.com/office/drawing/2014/main" id="{B0B910E1-A8E6-4A2B-89F0-5E340627B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92225"/>
            <a:ext cx="640080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6429F3B-FD8D-44A5-8ACA-FAB82C1A894E}"/>
              </a:ext>
            </a:extLst>
          </p:cNvPr>
          <p:cNvSpPr txBox="1"/>
          <p:nvPr/>
        </p:nvSpPr>
        <p:spPr>
          <a:xfrm>
            <a:off x="1979613" y="4652963"/>
            <a:ext cx="1133475" cy="58420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0066FF"/>
                </a:solidFill>
                <a:latin typeface="+mj-lt"/>
              </a:rPr>
              <a:t>TA#1</a:t>
            </a:r>
          </a:p>
        </p:txBody>
      </p:sp>
      <p:sp>
        <p:nvSpPr>
          <p:cNvPr id="9" name="TextBox 8">
            <a:extLst>
              <a:ext uri="{FF2B5EF4-FFF2-40B4-BE49-F238E27FC236}">
                <a16:creationId xmlns:a16="http://schemas.microsoft.com/office/drawing/2014/main" id="{7674F802-894D-41AF-BFB5-BCA6CF81FBF1}"/>
              </a:ext>
            </a:extLst>
          </p:cNvPr>
          <p:cNvSpPr txBox="1"/>
          <p:nvPr/>
        </p:nvSpPr>
        <p:spPr>
          <a:xfrm>
            <a:off x="3995738" y="4868863"/>
            <a:ext cx="1133475" cy="585787"/>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0066FF"/>
                </a:solidFill>
                <a:latin typeface="+mj-lt"/>
              </a:rPr>
              <a:t>TA#2</a:t>
            </a:r>
          </a:p>
        </p:txBody>
      </p:sp>
      <p:sp>
        <p:nvSpPr>
          <p:cNvPr id="10" name="TextBox 9">
            <a:extLst>
              <a:ext uri="{FF2B5EF4-FFF2-40B4-BE49-F238E27FC236}">
                <a16:creationId xmlns:a16="http://schemas.microsoft.com/office/drawing/2014/main" id="{5F813BAA-5671-4335-99EB-E91C99A8DB57}"/>
              </a:ext>
            </a:extLst>
          </p:cNvPr>
          <p:cNvSpPr txBox="1"/>
          <p:nvPr/>
        </p:nvSpPr>
        <p:spPr>
          <a:xfrm>
            <a:off x="5867400" y="4797425"/>
            <a:ext cx="1135063" cy="58420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0066FF"/>
                </a:solidFill>
                <a:latin typeface="+mj-lt"/>
              </a:rPr>
              <a:t>TA#3</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9E5175B1-5573-4285-9FE7-8C769ABD9A70}"/>
              </a:ext>
            </a:extLst>
          </p:cNvPr>
          <p:cNvSpPr>
            <a:spLocks noGrp="1" noChangeArrowheads="1"/>
          </p:cNvSpPr>
          <p:nvPr>
            <p:ph type="title"/>
          </p:nvPr>
        </p:nvSpPr>
        <p:spPr>
          <a:xfrm>
            <a:off x="611188" y="0"/>
            <a:ext cx="8281987" cy="1323975"/>
          </a:xfrm>
        </p:spPr>
        <p:txBody>
          <a:bodyPr/>
          <a:lstStyle/>
          <a:p>
            <a:r>
              <a:rPr lang="en-US" altLang="zh-CN">
                <a:ea typeface="宋体" panose="02010600030101010101" pitchFamily="2" charset="-122"/>
              </a:rPr>
              <a:t>Division of work – </a:t>
            </a:r>
            <a:br>
              <a:rPr lang="en-US" altLang="zh-CN">
                <a:ea typeface="宋体" panose="02010600030101010101" pitchFamily="2" charset="-122"/>
              </a:rPr>
            </a:br>
            <a:r>
              <a:rPr lang="en-US" altLang="zh-CN">
                <a:ea typeface="宋体" panose="02010600030101010101" pitchFamily="2" charset="-122"/>
              </a:rPr>
              <a:t>data parallelism</a:t>
            </a:r>
          </a:p>
        </p:txBody>
      </p:sp>
      <p:pic>
        <p:nvPicPr>
          <p:cNvPr id="72707" name="Picture 2">
            <a:extLst>
              <a:ext uri="{FF2B5EF4-FFF2-40B4-BE49-F238E27FC236}">
                <a16:creationId xmlns:a16="http://schemas.microsoft.com/office/drawing/2014/main" id="{91A71C23-CF4C-4590-90F1-4713ACF2B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349500"/>
            <a:ext cx="194786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5863AAD-E248-4037-874B-91B668748864}"/>
              </a:ext>
            </a:extLst>
          </p:cNvPr>
          <p:cNvSpPr txBox="1"/>
          <p:nvPr/>
        </p:nvSpPr>
        <p:spPr>
          <a:xfrm>
            <a:off x="900113" y="1989138"/>
            <a:ext cx="1133475" cy="58420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0066FF"/>
                </a:solidFill>
                <a:latin typeface="+mj-lt"/>
              </a:rPr>
              <a:t>TA#1</a:t>
            </a:r>
          </a:p>
        </p:txBody>
      </p:sp>
      <p:sp>
        <p:nvSpPr>
          <p:cNvPr id="6" name="TextBox 5">
            <a:extLst>
              <a:ext uri="{FF2B5EF4-FFF2-40B4-BE49-F238E27FC236}">
                <a16:creationId xmlns:a16="http://schemas.microsoft.com/office/drawing/2014/main" id="{0384A380-BD2C-430D-B24D-617BD347403F}"/>
              </a:ext>
            </a:extLst>
          </p:cNvPr>
          <p:cNvSpPr txBox="1"/>
          <p:nvPr/>
        </p:nvSpPr>
        <p:spPr>
          <a:xfrm>
            <a:off x="5435600" y="4581525"/>
            <a:ext cx="1133475" cy="58420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0066FF"/>
                </a:solidFill>
                <a:latin typeface="+mj-lt"/>
              </a:rPr>
              <a:t>TA#2</a:t>
            </a:r>
          </a:p>
        </p:txBody>
      </p:sp>
      <p:sp>
        <p:nvSpPr>
          <p:cNvPr id="7" name="TextBox 6">
            <a:extLst>
              <a:ext uri="{FF2B5EF4-FFF2-40B4-BE49-F238E27FC236}">
                <a16:creationId xmlns:a16="http://schemas.microsoft.com/office/drawing/2014/main" id="{BE51D6BA-0563-43F9-BD66-226B67487E99}"/>
              </a:ext>
            </a:extLst>
          </p:cNvPr>
          <p:cNvSpPr txBox="1"/>
          <p:nvPr/>
        </p:nvSpPr>
        <p:spPr>
          <a:xfrm>
            <a:off x="7235825" y="2420938"/>
            <a:ext cx="1133475" cy="58420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0066FF"/>
                </a:solidFill>
                <a:latin typeface="+mj-lt"/>
              </a:rPr>
              <a:t>TA#3</a:t>
            </a:r>
          </a:p>
        </p:txBody>
      </p:sp>
      <p:pic>
        <p:nvPicPr>
          <p:cNvPr id="72711" name="Picture 2">
            <a:extLst>
              <a:ext uri="{FF2B5EF4-FFF2-40B4-BE49-F238E27FC236}">
                <a16:creationId xmlns:a16="http://schemas.microsoft.com/office/drawing/2014/main" id="{FA6558BE-B29C-4287-934B-3512F10F4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3860800"/>
            <a:ext cx="194786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2" name="Picture 2">
            <a:extLst>
              <a:ext uri="{FF2B5EF4-FFF2-40B4-BE49-F238E27FC236}">
                <a16:creationId xmlns:a16="http://schemas.microsoft.com/office/drawing/2014/main" id="{F8296C90-C6FE-4671-AED1-6ED698B7C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1628775"/>
            <a:ext cx="194786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16706C8A-52FC-44CA-9D3B-08C6EFD28C5D}"/>
              </a:ext>
            </a:extLst>
          </p:cNvPr>
          <p:cNvSpPr txBox="1"/>
          <p:nvPr/>
        </p:nvSpPr>
        <p:spPr>
          <a:xfrm>
            <a:off x="1187450" y="3429000"/>
            <a:ext cx="1438275" cy="40005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000" dirty="0">
                <a:latin typeface="+mj-lt"/>
              </a:rPr>
              <a:t>100 exams</a:t>
            </a:r>
          </a:p>
        </p:txBody>
      </p:sp>
      <p:sp>
        <p:nvSpPr>
          <p:cNvPr id="11" name="TextBox 10">
            <a:extLst>
              <a:ext uri="{FF2B5EF4-FFF2-40B4-BE49-F238E27FC236}">
                <a16:creationId xmlns:a16="http://schemas.microsoft.com/office/drawing/2014/main" id="{695810F4-8510-4A43-9882-66987B580EE1}"/>
              </a:ext>
            </a:extLst>
          </p:cNvPr>
          <p:cNvSpPr txBox="1"/>
          <p:nvPr/>
        </p:nvSpPr>
        <p:spPr>
          <a:xfrm>
            <a:off x="5148263" y="2708275"/>
            <a:ext cx="1438275" cy="40005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000" dirty="0">
                <a:latin typeface="+mj-lt"/>
              </a:rPr>
              <a:t>100 exams</a:t>
            </a:r>
          </a:p>
        </p:txBody>
      </p:sp>
      <p:sp>
        <p:nvSpPr>
          <p:cNvPr id="12" name="TextBox 11">
            <a:extLst>
              <a:ext uri="{FF2B5EF4-FFF2-40B4-BE49-F238E27FC236}">
                <a16:creationId xmlns:a16="http://schemas.microsoft.com/office/drawing/2014/main" id="{9FE599AD-4CFE-4D37-BEC4-F4D1C702E895}"/>
              </a:ext>
            </a:extLst>
          </p:cNvPr>
          <p:cNvSpPr txBox="1"/>
          <p:nvPr/>
        </p:nvSpPr>
        <p:spPr>
          <a:xfrm>
            <a:off x="2987675" y="4868863"/>
            <a:ext cx="1438275" cy="40005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000" dirty="0">
                <a:latin typeface="+mj-lt"/>
              </a:rPr>
              <a:t>100 exams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8395E5CB-6BA1-4B83-9FC6-C05D9A0A7CB8}"/>
              </a:ext>
            </a:extLst>
          </p:cNvPr>
          <p:cNvSpPr>
            <a:spLocks noGrp="1" noChangeArrowheads="1"/>
          </p:cNvSpPr>
          <p:nvPr>
            <p:ph type="title"/>
          </p:nvPr>
        </p:nvSpPr>
        <p:spPr>
          <a:xfrm>
            <a:off x="611188" y="0"/>
            <a:ext cx="8281987" cy="1323975"/>
          </a:xfrm>
        </p:spPr>
        <p:txBody>
          <a:bodyPr/>
          <a:lstStyle/>
          <a:p>
            <a:r>
              <a:rPr lang="en-US" altLang="zh-CN">
                <a:ea typeface="宋体" panose="02010600030101010101" pitchFamily="2" charset="-122"/>
              </a:rPr>
              <a:t>Division of work – </a:t>
            </a:r>
            <a:br>
              <a:rPr lang="en-US" altLang="zh-CN">
                <a:ea typeface="宋体" panose="02010600030101010101" pitchFamily="2" charset="-122"/>
              </a:rPr>
            </a:br>
            <a:r>
              <a:rPr lang="en-US" altLang="zh-CN">
                <a:ea typeface="宋体" panose="02010600030101010101" pitchFamily="2" charset="-122"/>
              </a:rPr>
              <a:t>task parallelism</a:t>
            </a:r>
          </a:p>
        </p:txBody>
      </p:sp>
      <p:sp>
        <p:nvSpPr>
          <p:cNvPr id="5" name="TextBox 4">
            <a:extLst>
              <a:ext uri="{FF2B5EF4-FFF2-40B4-BE49-F238E27FC236}">
                <a16:creationId xmlns:a16="http://schemas.microsoft.com/office/drawing/2014/main" id="{E5A737B1-2EBD-40E7-AAAB-1A9BAF42C436}"/>
              </a:ext>
            </a:extLst>
          </p:cNvPr>
          <p:cNvSpPr txBox="1"/>
          <p:nvPr/>
        </p:nvSpPr>
        <p:spPr>
          <a:xfrm>
            <a:off x="900113" y="1989138"/>
            <a:ext cx="1133475" cy="58420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0066FF"/>
                </a:solidFill>
                <a:latin typeface="+mj-lt"/>
              </a:rPr>
              <a:t>TA#1</a:t>
            </a:r>
          </a:p>
        </p:txBody>
      </p:sp>
      <p:sp>
        <p:nvSpPr>
          <p:cNvPr id="6" name="TextBox 5">
            <a:extLst>
              <a:ext uri="{FF2B5EF4-FFF2-40B4-BE49-F238E27FC236}">
                <a16:creationId xmlns:a16="http://schemas.microsoft.com/office/drawing/2014/main" id="{176588D4-E445-4ED2-975D-7D5E71E4B446}"/>
              </a:ext>
            </a:extLst>
          </p:cNvPr>
          <p:cNvSpPr txBox="1"/>
          <p:nvPr/>
        </p:nvSpPr>
        <p:spPr>
          <a:xfrm>
            <a:off x="5435600" y="4581525"/>
            <a:ext cx="1133475" cy="58420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0066FF"/>
                </a:solidFill>
                <a:latin typeface="+mj-lt"/>
              </a:rPr>
              <a:t>TA#2</a:t>
            </a:r>
          </a:p>
        </p:txBody>
      </p:sp>
      <p:sp>
        <p:nvSpPr>
          <p:cNvPr id="7" name="TextBox 6">
            <a:extLst>
              <a:ext uri="{FF2B5EF4-FFF2-40B4-BE49-F238E27FC236}">
                <a16:creationId xmlns:a16="http://schemas.microsoft.com/office/drawing/2014/main" id="{997091E8-C67B-4E1C-A1D2-7100F86A585B}"/>
              </a:ext>
            </a:extLst>
          </p:cNvPr>
          <p:cNvSpPr txBox="1"/>
          <p:nvPr/>
        </p:nvSpPr>
        <p:spPr>
          <a:xfrm>
            <a:off x="7235825" y="2420938"/>
            <a:ext cx="1133475" cy="58420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0066FF"/>
                </a:solidFill>
                <a:latin typeface="+mj-lt"/>
              </a:rPr>
              <a:t>TA#3</a:t>
            </a:r>
          </a:p>
        </p:txBody>
      </p:sp>
      <p:sp>
        <p:nvSpPr>
          <p:cNvPr id="10" name="TextBox 9">
            <a:extLst>
              <a:ext uri="{FF2B5EF4-FFF2-40B4-BE49-F238E27FC236}">
                <a16:creationId xmlns:a16="http://schemas.microsoft.com/office/drawing/2014/main" id="{87E5F73B-0C25-4570-9467-A145E9BE86C5}"/>
              </a:ext>
            </a:extLst>
          </p:cNvPr>
          <p:cNvSpPr txBox="1"/>
          <p:nvPr/>
        </p:nvSpPr>
        <p:spPr>
          <a:xfrm>
            <a:off x="1187450" y="3429000"/>
            <a:ext cx="1920875" cy="40005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000" dirty="0">
                <a:latin typeface="+mj-lt"/>
              </a:rPr>
              <a:t>Questions 1 - 5</a:t>
            </a:r>
          </a:p>
        </p:txBody>
      </p:sp>
      <p:sp>
        <p:nvSpPr>
          <p:cNvPr id="13" name="TextBox 12">
            <a:extLst>
              <a:ext uri="{FF2B5EF4-FFF2-40B4-BE49-F238E27FC236}">
                <a16:creationId xmlns:a16="http://schemas.microsoft.com/office/drawing/2014/main" id="{36E2D085-F85E-46FB-9FCF-D2D0288154C8}"/>
              </a:ext>
            </a:extLst>
          </p:cNvPr>
          <p:cNvSpPr txBox="1"/>
          <p:nvPr/>
        </p:nvSpPr>
        <p:spPr>
          <a:xfrm>
            <a:off x="3132138" y="4941888"/>
            <a:ext cx="2063750" cy="40005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000" dirty="0">
                <a:latin typeface="+mj-lt"/>
              </a:rPr>
              <a:t>Questions 6 - 10</a:t>
            </a:r>
          </a:p>
        </p:txBody>
      </p:sp>
      <p:sp>
        <p:nvSpPr>
          <p:cNvPr id="14" name="TextBox 13">
            <a:extLst>
              <a:ext uri="{FF2B5EF4-FFF2-40B4-BE49-F238E27FC236}">
                <a16:creationId xmlns:a16="http://schemas.microsoft.com/office/drawing/2014/main" id="{547BA2A0-5467-4792-935B-A4D257BB787E}"/>
              </a:ext>
            </a:extLst>
          </p:cNvPr>
          <p:cNvSpPr txBox="1"/>
          <p:nvPr/>
        </p:nvSpPr>
        <p:spPr>
          <a:xfrm>
            <a:off x="5076825" y="2997200"/>
            <a:ext cx="2185988" cy="40005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000" dirty="0">
                <a:latin typeface="+mj-lt"/>
              </a:rPr>
              <a:t>Questions 11 - 15</a:t>
            </a:r>
          </a:p>
        </p:txBody>
      </p:sp>
      <p:pic>
        <p:nvPicPr>
          <p:cNvPr id="73737" name="Picture 2">
            <a:extLst>
              <a:ext uri="{FF2B5EF4-FFF2-40B4-BE49-F238E27FC236}">
                <a16:creationId xmlns:a16="http://schemas.microsoft.com/office/drawing/2014/main" id="{19C0F8FB-C549-4A8E-A2FF-41C0F571B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916113"/>
            <a:ext cx="130651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8" name="Picture 2">
            <a:extLst>
              <a:ext uri="{FF2B5EF4-FFF2-40B4-BE49-F238E27FC236}">
                <a16:creationId xmlns:a16="http://schemas.microsoft.com/office/drawing/2014/main" id="{8FA3FDE2-5C22-4EFC-BCCF-AC05B73E2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3573463"/>
            <a:ext cx="1306512"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9" name="Picture 2">
            <a:extLst>
              <a:ext uri="{FF2B5EF4-FFF2-40B4-BE49-F238E27FC236}">
                <a16:creationId xmlns:a16="http://schemas.microsoft.com/office/drawing/2014/main" id="{804CE08E-25DA-476F-A555-A4720DD6D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1628775"/>
            <a:ext cx="1306513"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188F67E1-2F58-4D95-84D8-C0AFFCE861FD}"/>
              </a:ext>
            </a:extLst>
          </p:cNvPr>
          <p:cNvSpPr>
            <a:spLocks noGrp="1" noChangeArrowheads="1"/>
          </p:cNvSpPr>
          <p:nvPr>
            <p:ph type="title"/>
          </p:nvPr>
        </p:nvSpPr>
        <p:spPr>
          <a:xfrm>
            <a:off x="611188" y="0"/>
            <a:ext cx="8281987" cy="1323975"/>
          </a:xfrm>
        </p:spPr>
        <p:txBody>
          <a:bodyPr/>
          <a:lstStyle/>
          <a:p>
            <a:r>
              <a:rPr lang="en-US" altLang="zh-CN">
                <a:ea typeface="宋体" panose="02010600030101010101" pitchFamily="2" charset="-122"/>
              </a:rPr>
              <a:t>Division of work – </a:t>
            </a:r>
            <a:br>
              <a:rPr lang="en-US" altLang="zh-CN">
                <a:ea typeface="宋体" panose="02010600030101010101" pitchFamily="2" charset="-122"/>
              </a:rPr>
            </a:br>
            <a:r>
              <a:rPr lang="en-US" altLang="zh-CN">
                <a:ea typeface="宋体" panose="02010600030101010101" pitchFamily="2" charset="-122"/>
              </a:rPr>
              <a:t>data parallelism</a:t>
            </a:r>
          </a:p>
        </p:txBody>
      </p:sp>
      <p:pic>
        <p:nvPicPr>
          <p:cNvPr id="74755" name="Picture 2">
            <a:extLst>
              <a:ext uri="{FF2B5EF4-FFF2-40B4-BE49-F238E27FC236}">
                <a16:creationId xmlns:a16="http://schemas.microsoft.com/office/drawing/2014/main" id="{34415835-E0AF-4666-BC81-64194211D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844675"/>
            <a:ext cx="748982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F267ADE3-E8EF-4D09-9A13-8B29167A9B79}"/>
              </a:ext>
            </a:extLst>
          </p:cNvPr>
          <p:cNvSpPr>
            <a:spLocks noGrp="1" noChangeArrowheads="1"/>
          </p:cNvSpPr>
          <p:nvPr>
            <p:ph type="title"/>
          </p:nvPr>
        </p:nvSpPr>
        <p:spPr>
          <a:xfrm>
            <a:off x="611188" y="0"/>
            <a:ext cx="8281987" cy="1323975"/>
          </a:xfrm>
        </p:spPr>
        <p:txBody>
          <a:bodyPr/>
          <a:lstStyle/>
          <a:p>
            <a:r>
              <a:rPr lang="en-US" altLang="zh-CN">
                <a:ea typeface="宋体" panose="02010600030101010101" pitchFamily="2" charset="-122"/>
              </a:rPr>
              <a:t>Division of work – </a:t>
            </a:r>
            <a:br>
              <a:rPr lang="en-US" altLang="zh-CN">
                <a:ea typeface="宋体" panose="02010600030101010101" pitchFamily="2" charset="-122"/>
              </a:rPr>
            </a:br>
            <a:r>
              <a:rPr lang="en-US" altLang="zh-CN">
                <a:ea typeface="宋体" panose="02010600030101010101" pitchFamily="2" charset="-122"/>
              </a:rPr>
              <a:t>task parallelism</a:t>
            </a:r>
          </a:p>
        </p:txBody>
      </p:sp>
      <p:pic>
        <p:nvPicPr>
          <p:cNvPr id="75779" name="Picture 2">
            <a:extLst>
              <a:ext uri="{FF2B5EF4-FFF2-40B4-BE49-F238E27FC236}">
                <a16:creationId xmlns:a16="http://schemas.microsoft.com/office/drawing/2014/main" id="{13796FA6-5F14-4DE3-8EEC-CEA0D0F03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628775"/>
            <a:ext cx="750570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CB30B887-6430-471D-99D4-3276C2EAC9EB}"/>
              </a:ext>
            </a:extLst>
          </p:cNvPr>
          <p:cNvSpPr txBox="1"/>
          <p:nvPr/>
        </p:nvSpPr>
        <p:spPr>
          <a:xfrm>
            <a:off x="6227763" y="3933825"/>
            <a:ext cx="2284412" cy="1557338"/>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800" u="sng" dirty="0">
                <a:solidFill>
                  <a:srgbClr val="0066FF"/>
                </a:solidFill>
                <a:latin typeface="+mj-lt"/>
              </a:rPr>
              <a:t>Tasks</a:t>
            </a:r>
          </a:p>
          <a:p>
            <a:pPr marL="514350" indent="-514350" eaLnBrk="1" hangingPunct="1">
              <a:spcBef>
                <a:spcPct val="20000"/>
              </a:spcBef>
              <a:buClr>
                <a:schemeClr val="tx1"/>
              </a:buClr>
              <a:buSzPct val="60000"/>
              <a:buFont typeface="Wingdings" pitchFamily="2" charset="2"/>
              <a:buAutoNum type="arabicParenR"/>
              <a:defRPr/>
            </a:pPr>
            <a:r>
              <a:rPr lang="en-US" sz="2800" dirty="0">
                <a:solidFill>
                  <a:srgbClr val="0066FF"/>
                </a:solidFill>
                <a:latin typeface="+mj-lt"/>
              </a:rPr>
              <a:t>Receiving</a:t>
            </a:r>
          </a:p>
          <a:p>
            <a:pPr marL="514350" indent="-514350" eaLnBrk="1" hangingPunct="1">
              <a:spcBef>
                <a:spcPct val="20000"/>
              </a:spcBef>
              <a:buClr>
                <a:schemeClr val="tx1"/>
              </a:buClr>
              <a:buSzPct val="60000"/>
              <a:buFont typeface="Wingdings" pitchFamily="2" charset="2"/>
              <a:buAutoNum type="arabicParenR"/>
              <a:defRPr/>
            </a:pPr>
            <a:r>
              <a:rPr lang="en-US" sz="2800" dirty="0">
                <a:solidFill>
                  <a:srgbClr val="0066FF"/>
                </a:solidFill>
                <a:latin typeface="+mj-lt"/>
              </a:rPr>
              <a:t>Addition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7D7661DA-A585-4F2B-B7C2-DDB5568A8355}"/>
              </a:ext>
            </a:extLst>
          </p:cNvPr>
          <p:cNvSpPr>
            <a:spLocks noGrp="1" noChangeArrowheads="1"/>
          </p:cNvSpPr>
          <p:nvPr>
            <p:ph type="title"/>
          </p:nvPr>
        </p:nvSpPr>
        <p:spPr/>
        <p:txBody>
          <a:bodyPr/>
          <a:lstStyle/>
          <a:p>
            <a:r>
              <a:rPr lang="en-US" altLang="zh-CN">
                <a:ea typeface="宋体" panose="02010600030101010101" pitchFamily="2" charset="-122"/>
              </a:rPr>
              <a:t>Coordination</a:t>
            </a:r>
          </a:p>
        </p:txBody>
      </p:sp>
      <p:sp>
        <p:nvSpPr>
          <p:cNvPr id="76803" name="Content Placeholder 2">
            <a:extLst>
              <a:ext uri="{FF2B5EF4-FFF2-40B4-BE49-F238E27FC236}">
                <a16:creationId xmlns:a16="http://schemas.microsoft.com/office/drawing/2014/main" id="{C66B3254-17D3-4798-A561-A4F838DABBA5}"/>
              </a:ext>
            </a:extLst>
          </p:cNvPr>
          <p:cNvSpPr>
            <a:spLocks noGrp="1" noChangeArrowheads="1"/>
          </p:cNvSpPr>
          <p:nvPr>
            <p:ph idx="1"/>
          </p:nvPr>
        </p:nvSpPr>
        <p:spPr>
          <a:xfrm>
            <a:off x="395288" y="981075"/>
            <a:ext cx="8559800" cy="5111750"/>
          </a:xfrm>
        </p:spPr>
        <p:txBody>
          <a:bodyPr/>
          <a:lstStyle/>
          <a:p>
            <a:r>
              <a:rPr lang="en-US" altLang="zh-CN">
                <a:ea typeface="宋体" panose="02010600030101010101" pitchFamily="2" charset="-122"/>
              </a:rPr>
              <a:t>Cores usually need to coordinate their work.</a:t>
            </a:r>
          </a:p>
          <a:p>
            <a:r>
              <a:rPr lang="en-US" altLang="zh-CN">
                <a:solidFill>
                  <a:srgbClr val="3399FF"/>
                </a:solidFill>
                <a:ea typeface="宋体" panose="02010600030101010101" pitchFamily="2" charset="-122"/>
              </a:rPr>
              <a:t>Communication</a:t>
            </a:r>
            <a:r>
              <a:rPr lang="en-US" altLang="zh-CN">
                <a:ea typeface="宋体" panose="02010600030101010101" pitchFamily="2" charset="-122"/>
              </a:rPr>
              <a:t> – one or more cores send their current partial sums to another core.</a:t>
            </a:r>
          </a:p>
          <a:p>
            <a:r>
              <a:rPr lang="en-US" altLang="zh-CN">
                <a:solidFill>
                  <a:srgbClr val="3399FF"/>
                </a:solidFill>
                <a:ea typeface="宋体" panose="02010600030101010101" pitchFamily="2" charset="-122"/>
              </a:rPr>
              <a:t>Load balancing </a:t>
            </a:r>
            <a:r>
              <a:rPr lang="en-US" altLang="zh-CN">
                <a:ea typeface="宋体" panose="02010600030101010101" pitchFamily="2" charset="-122"/>
              </a:rPr>
              <a:t>– share the work evenly among the cores so that one is not heavily loaded.</a:t>
            </a:r>
          </a:p>
          <a:p>
            <a:r>
              <a:rPr lang="en-US" altLang="zh-CN">
                <a:solidFill>
                  <a:srgbClr val="3399FF"/>
                </a:solidFill>
                <a:ea typeface="宋体" panose="02010600030101010101" pitchFamily="2" charset="-122"/>
              </a:rPr>
              <a:t>Synchronization</a:t>
            </a:r>
            <a:r>
              <a:rPr lang="en-US" altLang="zh-CN">
                <a:ea typeface="宋体" panose="02010600030101010101" pitchFamily="2" charset="-122"/>
              </a:rPr>
              <a:t> – because each core works at its own pace, make sure cores do not get too far ahead of the rest.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4EC16A58-25EE-4837-B44A-B64CB1747FBA}"/>
              </a:ext>
            </a:extLst>
          </p:cNvPr>
          <p:cNvSpPr>
            <a:spLocks noGrp="1" noChangeArrowheads="1"/>
          </p:cNvSpPr>
          <p:nvPr>
            <p:ph type="title"/>
          </p:nvPr>
        </p:nvSpPr>
        <p:spPr/>
        <p:txBody>
          <a:bodyPr/>
          <a:lstStyle/>
          <a:p>
            <a:r>
              <a:rPr lang="en-US" altLang="zh-CN">
                <a:ea typeface="宋体" panose="02010600030101010101" pitchFamily="2" charset="-122"/>
              </a:rPr>
              <a:t>What we’ll be doing</a:t>
            </a:r>
          </a:p>
        </p:txBody>
      </p:sp>
      <p:sp>
        <p:nvSpPr>
          <p:cNvPr id="77827" name="Content Placeholder 2">
            <a:extLst>
              <a:ext uri="{FF2B5EF4-FFF2-40B4-BE49-F238E27FC236}">
                <a16:creationId xmlns:a16="http://schemas.microsoft.com/office/drawing/2014/main" id="{0668CB4E-EE4E-4073-8077-5461549A0E4D}"/>
              </a:ext>
            </a:extLst>
          </p:cNvPr>
          <p:cNvSpPr>
            <a:spLocks noGrp="1" noChangeArrowheads="1"/>
          </p:cNvSpPr>
          <p:nvPr>
            <p:ph idx="1"/>
          </p:nvPr>
        </p:nvSpPr>
        <p:spPr/>
        <p:txBody>
          <a:bodyPr/>
          <a:lstStyle/>
          <a:p>
            <a:r>
              <a:rPr lang="en-US" altLang="zh-CN">
                <a:ea typeface="宋体" panose="02010600030101010101" pitchFamily="2" charset="-122"/>
              </a:rPr>
              <a:t>Learning to write programs that are explicitly parallel.</a:t>
            </a:r>
          </a:p>
          <a:p>
            <a:r>
              <a:rPr lang="en-US" altLang="zh-CN">
                <a:ea typeface="宋体" panose="02010600030101010101" pitchFamily="2" charset="-122"/>
              </a:rPr>
              <a:t>Using the C language.</a:t>
            </a:r>
          </a:p>
          <a:p>
            <a:r>
              <a:rPr lang="en-US" altLang="zh-CN">
                <a:ea typeface="宋体" panose="02010600030101010101" pitchFamily="2" charset="-122"/>
              </a:rPr>
              <a:t>Using three different extensions to C.</a:t>
            </a:r>
          </a:p>
          <a:p>
            <a:pPr lvl="1"/>
            <a:r>
              <a:rPr lang="en-US" altLang="zh-CN">
                <a:ea typeface="宋体" panose="02010600030101010101" pitchFamily="2" charset="-122"/>
              </a:rPr>
              <a:t>Message-Passing Interface (MPI)</a:t>
            </a:r>
          </a:p>
          <a:p>
            <a:pPr lvl="1"/>
            <a:r>
              <a:rPr lang="en-US" altLang="zh-CN">
                <a:ea typeface="宋体" panose="02010600030101010101" pitchFamily="2" charset="-122"/>
              </a:rPr>
              <a:t>Posix Threads (Pthreads)</a:t>
            </a:r>
          </a:p>
          <a:p>
            <a:pPr lvl="1"/>
            <a:r>
              <a:rPr lang="en-US" altLang="zh-CN">
                <a:ea typeface="宋体" panose="02010600030101010101" pitchFamily="2" charset="-122"/>
              </a:rPr>
              <a:t>OpenMP</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807E8C43-C8D4-4E70-BAD4-683BA724BDDC}"/>
              </a:ext>
            </a:extLst>
          </p:cNvPr>
          <p:cNvSpPr>
            <a:spLocks noGrp="1" noChangeArrowheads="1"/>
          </p:cNvSpPr>
          <p:nvPr>
            <p:ph type="title"/>
          </p:nvPr>
        </p:nvSpPr>
        <p:spPr/>
        <p:txBody>
          <a:bodyPr/>
          <a:lstStyle/>
          <a:p>
            <a:r>
              <a:rPr lang="en-US" altLang="zh-CN">
                <a:ea typeface="宋体" panose="02010600030101010101" pitchFamily="2" charset="-122"/>
              </a:rPr>
              <a:t>Type of parallel systems</a:t>
            </a:r>
          </a:p>
        </p:txBody>
      </p:sp>
      <p:sp>
        <p:nvSpPr>
          <p:cNvPr id="78851" name="Content Placeholder 2">
            <a:extLst>
              <a:ext uri="{FF2B5EF4-FFF2-40B4-BE49-F238E27FC236}">
                <a16:creationId xmlns:a16="http://schemas.microsoft.com/office/drawing/2014/main" id="{402BE282-347E-43AA-97CA-735F7A30FD64}"/>
              </a:ext>
            </a:extLst>
          </p:cNvPr>
          <p:cNvSpPr>
            <a:spLocks noGrp="1" noChangeArrowheads="1"/>
          </p:cNvSpPr>
          <p:nvPr>
            <p:ph idx="1"/>
          </p:nvPr>
        </p:nvSpPr>
        <p:spPr/>
        <p:txBody>
          <a:bodyPr/>
          <a:lstStyle/>
          <a:p>
            <a:r>
              <a:rPr lang="en-US" altLang="zh-CN">
                <a:ea typeface="宋体" panose="02010600030101010101" pitchFamily="2" charset="-122"/>
              </a:rPr>
              <a:t>Shared-memory</a:t>
            </a:r>
          </a:p>
          <a:p>
            <a:pPr lvl="1"/>
            <a:r>
              <a:rPr lang="en-US" altLang="zh-CN">
                <a:ea typeface="宋体" panose="02010600030101010101" pitchFamily="2" charset="-122"/>
              </a:rPr>
              <a:t>The cores can share access to the computer’s memory.</a:t>
            </a:r>
          </a:p>
          <a:p>
            <a:pPr lvl="1"/>
            <a:r>
              <a:rPr lang="en-US" altLang="zh-CN">
                <a:ea typeface="宋体" panose="02010600030101010101" pitchFamily="2" charset="-122"/>
              </a:rPr>
              <a:t>Coordinate the cores by having them examine and update shared memory locations.</a:t>
            </a:r>
          </a:p>
          <a:p>
            <a:r>
              <a:rPr lang="en-US" altLang="zh-CN">
                <a:ea typeface="宋体" panose="02010600030101010101" pitchFamily="2" charset="-122"/>
              </a:rPr>
              <a:t>Distributed-memory</a:t>
            </a:r>
          </a:p>
          <a:p>
            <a:pPr lvl="1"/>
            <a:r>
              <a:rPr lang="en-US" altLang="zh-CN">
                <a:ea typeface="宋体" panose="02010600030101010101" pitchFamily="2" charset="-122"/>
              </a:rPr>
              <a:t>Each core has its own, private memory.</a:t>
            </a:r>
          </a:p>
          <a:p>
            <a:pPr lvl="1"/>
            <a:r>
              <a:rPr lang="en-US" altLang="zh-CN">
                <a:ea typeface="宋体" panose="02010600030101010101" pitchFamily="2" charset="-122"/>
              </a:rPr>
              <a:t>The cores must communicate explicitly by sending messages across a network.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578B414B-6DCB-49E2-B323-C7A4E53DFD6E}"/>
              </a:ext>
            </a:extLst>
          </p:cNvPr>
          <p:cNvSpPr>
            <a:spLocks noGrp="1" noChangeArrowheads="1"/>
          </p:cNvSpPr>
          <p:nvPr>
            <p:ph type="title"/>
          </p:nvPr>
        </p:nvSpPr>
        <p:spPr/>
        <p:txBody>
          <a:bodyPr/>
          <a:lstStyle/>
          <a:p>
            <a:r>
              <a:rPr lang="en-US" altLang="zh-CN">
                <a:ea typeface="宋体" panose="02010600030101010101" pitchFamily="2" charset="-122"/>
              </a:rPr>
              <a:t>Climate modeling</a:t>
            </a:r>
          </a:p>
        </p:txBody>
      </p:sp>
      <p:pic>
        <p:nvPicPr>
          <p:cNvPr id="23555" name="Picture 4">
            <a:extLst>
              <a:ext uri="{FF2B5EF4-FFF2-40B4-BE49-F238E27FC236}">
                <a16:creationId xmlns:a16="http://schemas.microsoft.com/office/drawing/2014/main" id="{A21A3A66-7411-4B40-B8A7-6F7973C2C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92225"/>
            <a:ext cx="640080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3">
            <a:extLst>
              <a:ext uri="{FF2B5EF4-FFF2-40B4-BE49-F238E27FC236}">
                <a16:creationId xmlns:a16="http://schemas.microsoft.com/office/drawing/2014/main" id="{A4C6FC7E-593F-4D11-9CCC-8FCD2799AAAC}"/>
              </a:ext>
            </a:extLst>
          </p:cNvPr>
          <p:cNvSpPr>
            <a:spLocks noGrp="1" noChangeArrowheads="1"/>
          </p:cNvSpPr>
          <p:nvPr>
            <p:ph type="title"/>
          </p:nvPr>
        </p:nvSpPr>
        <p:spPr/>
        <p:txBody>
          <a:bodyPr/>
          <a:lstStyle/>
          <a:p>
            <a:r>
              <a:rPr lang="en-US" altLang="zh-CN">
                <a:ea typeface="宋体" panose="02010600030101010101" pitchFamily="2" charset="-122"/>
              </a:rPr>
              <a:t>Type of parallel systems</a:t>
            </a:r>
          </a:p>
        </p:txBody>
      </p:sp>
      <p:pic>
        <p:nvPicPr>
          <p:cNvPr id="79875" name="Picture 2">
            <a:extLst>
              <a:ext uri="{FF2B5EF4-FFF2-40B4-BE49-F238E27FC236}">
                <a16:creationId xmlns:a16="http://schemas.microsoft.com/office/drawing/2014/main" id="{1DDD5BD7-08BF-4112-B5B2-DBEEC129D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908050"/>
            <a:ext cx="7993062"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BA31A82-E0C0-4990-8203-6AC77A36E4CC}"/>
              </a:ext>
            </a:extLst>
          </p:cNvPr>
          <p:cNvSpPr/>
          <p:nvPr/>
        </p:nvSpPr>
        <p:spPr>
          <a:xfrm>
            <a:off x="468313" y="5229225"/>
            <a:ext cx="3121025" cy="584200"/>
          </a:xfrm>
          <a:prstGeom prst="rect">
            <a:avLst/>
          </a:prstGeom>
        </p:spPr>
        <p:txBody>
          <a:bodyPr wrap="none">
            <a:spAutoFit/>
          </a:bodyPr>
          <a:lstStyle/>
          <a:p>
            <a:pPr eaLnBrk="1" hangingPunct="1">
              <a:spcBef>
                <a:spcPct val="20000"/>
              </a:spcBef>
              <a:buClr>
                <a:schemeClr val="tx1"/>
              </a:buClr>
              <a:buSzPct val="60000"/>
              <a:buFont typeface="Wingdings" pitchFamily="2" charset="2"/>
              <a:buNone/>
              <a:defRPr/>
            </a:pPr>
            <a:r>
              <a:rPr lang="en-US" dirty="0">
                <a:latin typeface="+mj-lt"/>
              </a:rPr>
              <a:t>Shared-memory</a:t>
            </a:r>
          </a:p>
        </p:txBody>
      </p:sp>
      <p:sp>
        <p:nvSpPr>
          <p:cNvPr id="6" name="Rectangle 5">
            <a:extLst>
              <a:ext uri="{FF2B5EF4-FFF2-40B4-BE49-F238E27FC236}">
                <a16:creationId xmlns:a16="http://schemas.microsoft.com/office/drawing/2014/main" id="{E24CC950-6EF3-4CE4-8A8F-6995EF80317C}"/>
              </a:ext>
            </a:extLst>
          </p:cNvPr>
          <p:cNvSpPr/>
          <p:nvPr/>
        </p:nvSpPr>
        <p:spPr>
          <a:xfrm>
            <a:off x="4067175" y="5229225"/>
            <a:ext cx="4572000" cy="584200"/>
          </a:xfrm>
          <a:prstGeom prst="rect">
            <a:avLst/>
          </a:prstGeom>
        </p:spPr>
        <p:txBody>
          <a:bodyPr>
            <a:spAutoFit/>
          </a:bodyPr>
          <a:lstStyle/>
          <a:p>
            <a:pPr eaLnBrk="1" hangingPunct="1">
              <a:spcBef>
                <a:spcPct val="20000"/>
              </a:spcBef>
              <a:buClr>
                <a:schemeClr val="tx1"/>
              </a:buClr>
              <a:buSzPct val="60000"/>
              <a:buFont typeface="Wingdings" pitchFamily="2" charset="2"/>
              <a:buNone/>
              <a:defRPr/>
            </a:pPr>
            <a:r>
              <a:rPr lang="en-US" dirty="0">
                <a:latin typeface="+mj-lt"/>
              </a:rPr>
              <a:t>Distributed-memory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500FECED-7C6C-478A-98BE-2A0F65C26B3C}"/>
              </a:ext>
            </a:extLst>
          </p:cNvPr>
          <p:cNvSpPr>
            <a:spLocks noGrp="1" noChangeArrowheads="1"/>
          </p:cNvSpPr>
          <p:nvPr>
            <p:ph type="title"/>
          </p:nvPr>
        </p:nvSpPr>
        <p:spPr/>
        <p:txBody>
          <a:bodyPr/>
          <a:lstStyle/>
          <a:p>
            <a:r>
              <a:rPr lang="en-US" altLang="zh-CN">
                <a:ea typeface="宋体" panose="02010600030101010101" pitchFamily="2" charset="-122"/>
              </a:rPr>
              <a:t>Terminology </a:t>
            </a:r>
          </a:p>
        </p:txBody>
      </p:sp>
      <p:sp>
        <p:nvSpPr>
          <p:cNvPr id="80899" name="Content Placeholder 2">
            <a:extLst>
              <a:ext uri="{FF2B5EF4-FFF2-40B4-BE49-F238E27FC236}">
                <a16:creationId xmlns:a16="http://schemas.microsoft.com/office/drawing/2014/main" id="{BECAB171-4024-4DF8-A393-99FBC778CF32}"/>
              </a:ext>
            </a:extLst>
          </p:cNvPr>
          <p:cNvSpPr>
            <a:spLocks noGrp="1" noChangeArrowheads="1"/>
          </p:cNvSpPr>
          <p:nvPr>
            <p:ph idx="1"/>
          </p:nvPr>
        </p:nvSpPr>
        <p:spPr/>
        <p:txBody>
          <a:bodyPr/>
          <a:lstStyle/>
          <a:p>
            <a:r>
              <a:rPr lang="en-US" altLang="zh-CN">
                <a:solidFill>
                  <a:srgbClr val="0066FF"/>
                </a:solidFill>
                <a:ea typeface="宋体" panose="02010600030101010101" pitchFamily="2" charset="-122"/>
              </a:rPr>
              <a:t>Concurrent computing </a:t>
            </a:r>
            <a:r>
              <a:rPr lang="en-US" altLang="zh-CN">
                <a:ea typeface="宋体" panose="02010600030101010101" pitchFamily="2" charset="-122"/>
              </a:rPr>
              <a:t>– a program is one in which multiple tasks can be </a:t>
            </a:r>
            <a:r>
              <a:rPr lang="en-US" altLang="zh-CN" u="sng">
                <a:ea typeface="宋体" panose="02010600030101010101" pitchFamily="2" charset="-122"/>
              </a:rPr>
              <a:t>in progress </a:t>
            </a:r>
            <a:r>
              <a:rPr lang="en-US" altLang="zh-CN">
                <a:ea typeface="宋体" panose="02010600030101010101" pitchFamily="2" charset="-122"/>
              </a:rPr>
              <a:t>at any instant.</a:t>
            </a:r>
          </a:p>
          <a:p>
            <a:r>
              <a:rPr lang="en-US" altLang="zh-CN">
                <a:solidFill>
                  <a:srgbClr val="0066FF"/>
                </a:solidFill>
                <a:ea typeface="宋体" panose="02010600030101010101" pitchFamily="2" charset="-122"/>
              </a:rPr>
              <a:t>Parallel computing </a:t>
            </a:r>
            <a:r>
              <a:rPr lang="en-US" altLang="zh-CN">
                <a:ea typeface="宋体" panose="02010600030101010101" pitchFamily="2" charset="-122"/>
              </a:rPr>
              <a:t>– a program is one in which multiple tasks </a:t>
            </a:r>
            <a:r>
              <a:rPr lang="en-US" altLang="zh-CN" u="sng">
                <a:ea typeface="宋体" panose="02010600030101010101" pitchFamily="2" charset="-122"/>
              </a:rPr>
              <a:t>cooperate closely </a:t>
            </a:r>
            <a:r>
              <a:rPr lang="en-US" altLang="zh-CN">
                <a:ea typeface="宋体" panose="02010600030101010101" pitchFamily="2" charset="-122"/>
              </a:rPr>
              <a:t>to solve a problem</a:t>
            </a:r>
          </a:p>
          <a:p>
            <a:r>
              <a:rPr lang="en-US" altLang="zh-CN">
                <a:solidFill>
                  <a:srgbClr val="0066FF"/>
                </a:solidFill>
                <a:ea typeface="宋体" panose="02010600030101010101" pitchFamily="2" charset="-122"/>
              </a:rPr>
              <a:t>Distributed computing </a:t>
            </a:r>
            <a:r>
              <a:rPr lang="en-US" altLang="zh-CN">
                <a:ea typeface="宋体" panose="02010600030101010101" pitchFamily="2" charset="-122"/>
              </a:rPr>
              <a:t>– a program may need to cooperate with other programs to solve a problem.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6163-FCF9-44E3-96FC-8617D12B6098}"/>
              </a:ext>
            </a:extLst>
          </p:cNvPr>
          <p:cNvSpPr>
            <a:spLocks noGrp="1"/>
          </p:cNvSpPr>
          <p:nvPr>
            <p:ph type="title"/>
          </p:nvPr>
        </p:nvSpPr>
        <p:spPr>
          <a:xfrm>
            <a:off x="722313" y="4406900"/>
            <a:ext cx="7772400" cy="708025"/>
          </a:xfrm>
        </p:spPr>
        <p:txBody>
          <a:bodyPr/>
          <a:lstStyle/>
          <a:p>
            <a:pPr>
              <a:defRPr/>
            </a:pPr>
            <a:r>
              <a:rPr lang="en-US" dirty="0"/>
              <a:t>Performance Evaluation</a:t>
            </a:r>
          </a:p>
        </p:txBody>
      </p:sp>
      <p:pic>
        <p:nvPicPr>
          <p:cNvPr id="154627" name="Picture 4" descr="View Details">
            <a:extLst>
              <a:ext uri="{FF2B5EF4-FFF2-40B4-BE49-F238E27FC236}">
                <a16:creationId xmlns:a16="http://schemas.microsoft.com/office/drawing/2014/main" id="{FC146AE4-0347-4CF4-AC3A-5EBCC74F9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2852738"/>
            <a:ext cx="143986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B8128192-656D-454B-84C9-E302E7C2ADC9}"/>
              </a:ext>
            </a:extLst>
          </p:cNvPr>
          <p:cNvSpPr>
            <a:spLocks noGrp="1" noChangeArrowheads="1"/>
          </p:cNvSpPr>
          <p:nvPr>
            <p:ph type="title"/>
          </p:nvPr>
        </p:nvSpPr>
        <p:spPr/>
        <p:txBody>
          <a:bodyPr/>
          <a:lstStyle/>
          <a:p>
            <a:r>
              <a:rPr lang="en-US" altLang="zh-CN" dirty="0">
                <a:ea typeface="宋体" panose="02010600030101010101" pitchFamily="2" charset="-122"/>
              </a:rPr>
              <a:t>Speedup </a:t>
            </a:r>
          </a:p>
        </p:txBody>
      </p:sp>
      <p:sp>
        <p:nvSpPr>
          <p:cNvPr id="155651" name="Content Placeholder 2">
            <a:extLst>
              <a:ext uri="{FF2B5EF4-FFF2-40B4-BE49-F238E27FC236}">
                <a16:creationId xmlns:a16="http://schemas.microsoft.com/office/drawing/2014/main" id="{4F026BFE-B552-4DE5-84CE-90984BCAA5C9}"/>
              </a:ext>
            </a:extLst>
          </p:cNvPr>
          <p:cNvSpPr>
            <a:spLocks noGrp="1" noChangeArrowheads="1"/>
          </p:cNvSpPr>
          <p:nvPr>
            <p:ph idx="1"/>
          </p:nvPr>
        </p:nvSpPr>
        <p:spPr>
          <a:xfrm>
            <a:off x="684213" y="1125538"/>
            <a:ext cx="8270875" cy="1943100"/>
          </a:xfrm>
        </p:spPr>
        <p:txBody>
          <a:bodyPr/>
          <a:lstStyle/>
          <a:p>
            <a:r>
              <a:rPr lang="en-US" altLang="zh-CN" sz="2800" dirty="0">
                <a:ea typeface="宋体" panose="02010600030101010101" pitchFamily="2" charset="-122"/>
              </a:rPr>
              <a:t>Number of computing units= p</a:t>
            </a:r>
          </a:p>
          <a:p>
            <a:r>
              <a:rPr lang="en-US" altLang="zh-CN" sz="2800" dirty="0">
                <a:ea typeface="宋体" panose="02010600030101010101" pitchFamily="2" charset="-122"/>
              </a:rPr>
              <a:t>Serial run-time = </a:t>
            </a:r>
            <a:r>
              <a:rPr lang="en-US" altLang="zh-CN" sz="2800" dirty="0" err="1">
                <a:ea typeface="宋体" panose="02010600030101010101" pitchFamily="2" charset="-122"/>
              </a:rPr>
              <a:t>T</a:t>
            </a:r>
            <a:r>
              <a:rPr lang="en-US" altLang="zh-CN" sz="2800" baseline="-25000" dirty="0" err="1">
                <a:ea typeface="宋体" panose="02010600030101010101" pitchFamily="2" charset="-122"/>
              </a:rPr>
              <a:t>serial</a:t>
            </a:r>
            <a:endParaRPr lang="en-US" altLang="zh-CN" sz="2800" baseline="-25000" dirty="0">
              <a:ea typeface="宋体" panose="02010600030101010101" pitchFamily="2" charset="-122"/>
            </a:endParaRPr>
          </a:p>
          <a:p>
            <a:r>
              <a:rPr lang="en-US" altLang="zh-CN" sz="2800" dirty="0">
                <a:ea typeface="宋体" panose="02010600030101010101" pitchFamily="2" charset="-122"/>
              </a:rPr>
              <a:t>Parallel run-time = </a:t>
            </a:r>
            <a:r>
              <a:rPr lang="en-US" altLang="zh-CN" sz="2800" dirty="0" err="1">
                <a:ea typeface="宋体" panose="02010600030101010101" pitchFamily="2" charset="-122"/>
              </a:rPr>
              <a:t>T</a:t>
            </a:r>
            <a:r>
              <a:rPr lang="en-US" altLang="zh-CN" sz="2800" baseline="-25000" dirty="0" err="1">
                <a:ea typeface="宋体" panose="02010600030101010101" pitchFamily="2" charset="-122"/>
              </a:rPr>
              <a:t>parallel</a:t>
            </a:r>
            <a:endParaRPr lang="en-US" altLang="zh-CN" sz="2800" baseline="-25000" dirty="0">
              <a:ea typeface="宋体" panose="02010600030101010101" pitchFamily="2" charset="-122"/>
            </a:endParaRPr>
          </a:p>
          <a:p>
            <a:endParaRPr lang="en-US" altLang="zh-CN" dirty="0">
              <a:ea typeface="宋体" panose="02010600030101010101" pitchFamily="2" charset="-122"/>
            </a:endParaRPr>
          </a:p>
        </p:txBody>
      </p:sp>
      <p:sp>
        <p:nvSpPr>
          <p:cNvPr id="155652" name="Rectangle 4">
            <a:extLst>
              <a:ext uri="{FF2B5EF4-FFF2-40B4-BE49-F238E27FC236}">
                <a16:creationId xmlns:a16="http://schemas.microsoft.com/office/drawing/2014/main" id="{D2E98726-FB42-4B6E-986F-8EE691AD6A20}"/>
              </a:ext>
            </a:extLst>
          </p:cNvPr>
          <p:cNvSpPr>
            <a:spLocks noChangeArrowheads="1"/>
          </p:cNvSpPr>
          <p:nvPr/>
        </p:nvSpPr>
        <p:spPr bwMode="auto">
          <a:xfrm>
            <a:off x="2843213" y="3933825"/>
            <a:ext cx="407511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T</a:t>
            </a:r>
            <a:r>
              <a:rPr lang="en-US" altLang="zh-CN" sz="4000" baseline="-25000">
                <a:ea typeface="宋体" panose="02010600030101010101" pitchFamily="2" charset="-122"/>
              </a:rPr>
              <a:t>parallel </a:t>
            </a:r>
            <a:r>
              <a:rPr lang="en-US" altLang="zh-CN" sz="4000">
                <a:ea typeface="宋体" panose="02010600030101010101" pitchFamily="2" charset="-122"/>
              </a:rPr>
              <a:t>= T</a:t>
            </a:r>
            <a:r>
              <a:rPr lang="en-US" altLang="zh-CN" sz="4000" baseline="-25000">
                <a:ea typeface="宋体" panose="02010600030101010101" pitchFamily="2" charset="-122"/>
              </a:rPr>
              <a:t>serial </a:t>
            </a:r>
            <a:r>
              <a:rPr lang="en-US" altLang="zh-CN" sz="4000">
                <a:ea typeface="宋体" panose="02010600030101010101" pitchFamily="2" charset="-122"/>
              </a:rPr>
              <a:t> / p</a:t>
            </a:r>
            <a:endParaRPr lang="en-US" altLang="zh-CN" sz="4000">
              <a:solidFill>
                <a:schemeClr val="tx1"/>
              </a:solidFill>
              <a:latin typeface="Arial Black" panose="020B0A04020102020204" pitchFamily="34" charset="0"/>
              <a:ea typeface="宋体" panose="02010600030101010101" pitchFamily="2" charset="-122"/>
            </a:endParaRPr>
          </a:p>
        </p:txBody>
      </p:sp>
      <p:sp>
        <p:nvSpPr>
          <p:cNvPr id="6" name="TextBox 5">
            <a:extLst>
              <a:ext uri="{FF2B5EF4-FFF2-40B4-BE49-F238E27FC236}">
                <a16:creationId xmlns:a16="http://schemas.microsoft.com/office/drawing/2014/main" id="{92CB1117-5CBE-4389-A6B3-D72EB8590C77}"/>
              </a:ext>
            </a:extLst>
          </p:cNvPr>
          <p:cNvSpPr txBox="1"/>
          <p:nvPr/>
        </p:nvSpPr>
        <p:spPr>
          <a:xfrm rot="19903937">
            <a:off x="579438" y="3714750"/>
            <a:ext cx="2870200" cy="584200"/>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dirty="0">
                <a:solidFill>
                  <a:srgbClr val="FF0000"/>
                </a:solidFill>
                <a:latin typeface="+mn-lt"/>
              </a:rPr>
              <a:t>linear speedup</a:t>
            </a:r>
          </a:p>
        </p:txBody>
      </p:sp>
      <p:pic>
        <p:nvPicPr>
          <p:cNvPr id="155654" name="Picture 2" descr="View Details">
            <a:extLst>
              <a:ext uri="{FF2B5EF4-FFF2-40B4-BE49-F238E27FC236}">
                <a16:creationId xmlns:a16="http://schemas.microsoft.com/office/drawing/2014/main" id="{4A8B8A5E-4CCF-4C76-A088-4DCE634FC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069" y="2969129"/>
            <a:ext cx="13462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6A6DAFD5-D25D-4FB7-8684-F87A26319025}"/>
              </a:ext>
            </a:extLst>
          </p:cNvPr>
          <p:cNvSpPr>
            <a:spLocks noGrp="1" noChangeArrowheads="1"/>
          </p:cNvSpPr>
          <p:nvPr>
            <p:ph type="title"/>
          </p:nvPr>
        </p:nvSpPr>
        <p:spPr/>
        <p:txBody>
          <a:bodyPr/>
          <a:lstStyle/>
          <a:p>
            <a:r>
              <a:rPr lang="en-US" altLang="zh-CN">
                <a:ea typeface="宋体" panose="02010600030101010101" pitchFamily="2" charset="-122"/>
              </a:rPr>
              <a:t>Speedup of a parallel program</a:t>
            </a:r>
          </a:p>
        </p:txBody>
      </p:sp>
      <p:grpSp>
        <p:nvGrpSpPr>
          <p:cNvPr id="156675" name="Group 13">
            <a:extLst>
              <a:ext uri="{FF2B5EF4-FFF2-40B4-BE49-F238E27FC236}">
                <a16:creationId xmlns:a16="http://schemas.microsoft.com/office/drawing/2014/main" id="{9C9B58C5-5314-4449-88A8-6FB236BFA777}"/>
              </a:ext>
            </a:extLst>
          </p:cNvPr>
          <p:cNvGrpSpPr>
            <a:grpSpLocks/>
          </p:cNvGrpSpPr>
          <p:nvPr/>
        </p:nvGrpSpPr>
        <p:grpSpPr bwMode="auto">
          <a:xfrm>
            <a:off x="2411413" y="2205038"/>
            <a:ext cx="2968625" cy="1427162"/>
            <a:chOff x="2411760" y="2204864"/>
            <a:chExt cx="2968270" cy="1427966"/>
          </a:xfrm>
        </p:grpSpPr>
        <p:sp>
          <p:nvSpPr>
            <p:cNvPr id="156676" name="Rectangle 4">
              <a:extLst>
                <a:ext uri="{FF2B5EF4-FFF2-40B4-BE49-F238E27FC236}">
                  <a16:creationId xmlns:a16="http://schemas.microsoft.com/office/drawing/2014/main" id="{BDACFEFD-4598-4D7F-BB88-F61551424C90}"/>
                </a:ext>
              </a:extLst>
            </p:cNvPr>
            <p:cNvSpPr>
              <a:spLocks noChangeArrowheads="1"/>
            </p:cNvSpPr>
            <p:nvPr/>
          </p:nvSpPr>
          <p:spPr bwMode="auto">
            <a:xfrm>
              <a:off x="3708592" y="2204864"/>
              <a:ext cx="1407945" cy="70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T</a:t>
              </a:r>
              <a:r>
                <a:rPr lang="en-US" altLang="zh-CN" sz="4000" baseline="-25000">
                  <a:ea typeface="宋体" panose="02010600030101010101" pitchFamily="2" charset="-122"/>
                </a:rPr>
                <a:t>serial </a:t>
              </a:r>
              <a:endParaRPr lang="en-US" altLang="zh-CN" sz="4000">
                <a:solidFill>
                  <a:schemeClr val="tx1"/>
                </a:solidFill>
                <a:latin typeface="Arial Black" panose="020B0A04020102020204" pitchFamily="34" charset="0"/>
                <a:ea typeface="宋体" panose="02010600030101010101" pitchFamily="2" charset="-122"/>
              </a:endParaRPr>
            </a:p>
          </p:txBody>
        </p:sp>
        <p:sp>
          <p:nvSpPr>
            <p:cNvPr id="156677" name="Rectangle 5">
              <a:extLst>
                <a:ext uri="{FF2B5EF4-FFF2-40B4-BE49-F238E27FC236}">
                  <a16:creationId xmlns:a16="http://schemas.microsoft.com/office/drawing/2014/main" id="{0D798F4D-4BA3-44FC-9B5A-6EF739EEF8DA}"/>
                </a:ext>
              </a:extLst>
            </p:cNvPr>
            <p:cNvSpPr>
              <a:spLocks noChangeArrowheads="1"/>
            </p:cNvSpPr>
            <p:nvPr/>
          </p:nvSpPr>
          <p:spPr bwMode="auto">
            <a:xfrm>
              <a:off x="3780021" y="2924406"/>
              <a:ext cx="1600009" cy="70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rgbClr val="000000"/>
                </a:buClr>
                <a:buFont typeface="Wingdings" panose="05000000000000000000" pitchFamily="2" charset="2"/>
                <a:buNone/>
              </a:pPr>
              <a:r>
                <a:rPr lang="en-US" altLang="zh-CN" sz="4000">
                  <a:ea typeface="宋体" panose="02010600030101010101" pitchFamily="2" charset="-122"/>
                </a:rPr>
                <a:t>T</a:t>
              </a:r>
              <a:r>
                <a:rPr lang="en-US" altLang="zh-CN" sz="4000" baseline="-25000">
                  <a:ea typeface="宋体" panose="02010600030101010101" pitchFamily="2" charset="-122"/>
                </a:rPr>
                <a:t>parallel</a:t>
              </a:r>
              <a:endParaRPr lang="en-US" altLang="zh-CN" sz="4000">
                <a:solidFill>
                  <a:srgbClr val="000000"/>
                </a:solidFill>
                <a:latin typeface="Arial Black" panose="020B0A04020102020204" pitchFamily="34" charset="0"/>
                <a:ea typeface="宋体" panose="02010600030101010101" pitchFamily="2" charset="-122"/>
              </a:endParaRPr>
            </a:p>
          </p:txBody>
        </p:sp>
        <p:sp>
          <p:nvSpPr>
            <p:cNvPr id="156678" name="Rectangle 6">
              <a:extLst>
                <a:ext uri="{FF2B5EF4-FFF2-40B4-BE49-F238E27FC236}">
                  <a16:creationId xmlns:a16="http://schemas.microsoft.com/office/drawing/2014/main" id="{C1FA6C97-95CC-431D-AC19-09F277FC35AA}"/>
                </a:ext>
              </a:extLst>
            </p:cNvPr>
            <p:cNvSpPr>
              <a:spLocks noChangeArrowheads="1"/>
            </p:cNvSpPr>
            <p:nvPr/>
          </p:nvSpPr>
          <p:spPr bwMode="auto">
            <a:xfrm>
              <a:off x="2411760" y="2492363"/>
              <a:ext cx="1111117" cy="70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S = </a:t>
              </a:r>
              <a:endParaRPr lang="en-US" altLang="zh-CN">
                <a:solidFill>
                  <a:schemeClr val="tx1"/>
                </a:solidFill>
                <a:latin typeface="Arial Black" panose="020B0A04020102020204" pitchFamily="34" charset="0"/>
                <a:ea typeface="宋体" panose="02010600030101010101" pitchFamily="2" charset="-122"/>
              </a:endParaRPr>
            </a:p>
          </p:txBody>
        </p:sp>
        <p:cxnSp>
          <p:nvCxnSpPr>
            <p:cNvPr id="156679" name="Straight Connector 11">
              <a:extLst>
                <a:ext uri="{FF2B5EF4-FFF2-40B4-BE49-F238E27FC236}">
                  <a16:creationId xmlns:a16="http://schemas.microsoft.com/office/drawing/2014/main" id="{6DA5D84D-656D-4D86-A272-DCDD99CF9310}"/>
                </a:ext>
              </a:extLst>
            </p:cNvPr>
            <p:cNvCxnSpPr>
              <a:cxnSpLocks noChangeShapeType="1"/>
            </p:cNvCxnSpPr>
            <p:nvPr/>
          </p:nvCxnSpPr>
          <p:spPr bwMode="auto">
            <a:xfrm>
              <a:off x="3635896" y="2924944"/>
              <a:ext cx="1656184" cy="0"/>
            </a:xfrm>
            <a:prstGeom prst="line">
              <a:avLst/>
            </a:prstGeom>
            <a:noFill/>
            <a:ln w="38100" algn="ctr">
              <a:solidFill>
                <a:srgbClr val="003399"/>
              </a:solidFill>
              <a:round/>
              <a:headEnd/>
              <a:tailEnd/>
            </a:ln>
            <a:extLst>
              <a:ext uri="{909E8E84-426E-40DD-AFC4-6F175D3DCCD1}">
                <a14:hiddenFill xmlns:a14="http://schemas.microsoft.com/office/drawing/2010/main">
                  <a:noFill/>
                </a14:hiddenFill>
              </a:ext>
            </a:extLst>
          </p:spPr>
        </p:cxn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a:extLst>
              <a:ext uri="{FF2B5EF4-FFF2-40B4-BE49-F238E27FC236}">
                <a16:creationId xmlns:a16="http://schemas.microsoft.com/office/drawing/2014/main" id="{454CFD86-A62F-4098-AE8F-F7DF39C61891}"/>
              </a:ext>
            </a:extLst>
          </p:cNvPr>
          <p:cNvSpPr>
            <a:spLocks noGrp="1" noChangeArrowheads="1"/>
          </p:cNvSpPr>
          <p:nvPr>
            <p:ph type="title"/>
          </p:nvPr>
        </p:nvSpPr>
        <p:spPr/>
        <p:txBody>
          <a:bodyPr/>
          <a:lstStyle/>
          <a:p>
            <a:r>
              <a:rPr lang="en-US" altLang="zh-CN">
                <a:ea typeface="宋体" panose="02010600030101010101" pitchFamily="2" charset="-122"/>
              </a:rPr>
              <a:t>Efficiency of a parallel program</a:t>
            </a:r>
          </a:p>
        </p:txBody>
      </p:sp>
      <p:sp>
        <p:nvSpPr>
          <p:cNvPr id="157699" name="Rectangle 12">
            <a:extLst>
              <a:ext uri="{FF2B5EF4-FFF2-40B4-BE49-F238E27FC236}">
                <a16:creationId xmlns:a16="http://schemas.microsoft.com/office/drawing/2014/main" id="{0E13586F-A0DA-4B64-B7D2-488D65121F3F}"/>
              </a:ext>
            </a:extLst>
          </p:cNvPr>
          <p:cNvSpPr>
            <a:spLocks noChangeArrowheads="1"/>
          </p:cNvSpPr>
          <p:nvPr/>
        </p:nvSpPr>
        <p:spPr bwMode="auto">
          <a:xfrm>
            <a:off x="755650" y="3068638"/>
            <a:ext cx="1111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E = </a:t>
            </a:r>
            <a:endParaRPr lang="en-US" altLang="zh-CN">
              <a:solidFill>
                <a:schemeClr val="tx1"/>
              </a:solidFill>
              <a:latin typeface="Arial Black" panose="020B0A04020102020204" pitchFamily="34" charset="0"/>
              <a:ea typeface="宋体" panose="02010600030101010101" pitchFamily="2" charset="-122"/>
            </a:endParaRPr>
          </a:p>
        </p:txBody>
      </p:sp>
      <p:grpSp>
        <p:nvGrpSpPr>
          <p:cNvPr id="157700" name="Group 19">
            <a:extLst>
              <a:ext uri="{FF2B5EF4-FFF2-40B4-BE49-F238E27FC236}">
                <a16:creationId xmlns:a16="http://schemas.microsoft.com/office/drawing/2014/main" id="{8603C4E8-4B91-48D2-9308-A09BEEB91907}"/>
              </a:ext>
            </a:extLst>
          </p:cNvPr>
          <p:cNvGrpSpPr>
            <a:grpSpLocks/>
          </p:cNvGrpSpPr>
          <p:nvPr/>
        </p:nvGrpSpPr>
        <p:grpSpPr bwMode="auto">
          <a:xfrm>
            <a:off x="3492500" y="1844675"/>
            <a:ext cx="1655763" cy="1304925"/>
            <a:chOff x="3635896" y="2204864"/>
            <a:chExt cx="1656184" cy="1304855"/>
          </a:xfrm>
        </p:grpSpPr>
        <p:sp>
          <p:nvSpPr>
            <p:cNvPr id="157714" name="Rectangle 9">
              <a:extLst>
                <a:ext uri="{FF2B5EF4-FFF2-40B4-BE49-F238E27FC236}">
                  <a16:creationId xmlns:a16="http://schemas.microsoft.com/office/drawing/2014/main" id="{97900AFD-464D-4F94-8FB1-08143C68EDBD}"/>
                </a:ext>
              </a:extLst>
            </p:cNvPr>
            <p:cNvSpPr>
              <a:spLocks noChangeArrowheads="1"/>
            </p:cNvSpPr>
            <p:nvPr/>
          </p:nvSpPr>
          <p:spPr bwMode="auto">
            <a:xfrm>
              <a:off x="3707352" y="2204864"/>
              <a:ext cx="1163933" cy="58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a:ea typeface="宋体" panose="02010600030101010101" pitchFamily="2" charset="-122"/>
                </a:rPr>
                <a:t>T</a:t>
              </a:r>
              <a:r>
                <a:rPr lang="en-US" altLang="zh-CN" baseline="-25000">
                  <a:ea typeface="宋体" panose="02010600030101010101" pitchFamily="2" charset="-122"/>
                </a:rPr>
                <a:t>serial </a:t>
              </a:r>
              <a:endParaRPr lang="en-US" altLang="zh-CN">
                <a:solidFill>
                  <a:schemeClr val="tx1"/>
                </a:solidFill>
                <a:latin typeface="Arial Black" panose="020B0A04020102020204" pitchFamily="34" charset="0"/>
                <a:ea typeface="宋体" panose="02010600030101010101" pitchFamily="2" charset="-122"/>
              </a:endParaRPr>
            </a:p>
          </p:txBody>
        </p:sp>
        <p:sp>
          <p:nvSpPr>
            <p:cNvPr id="157715" name="Rectangle 10">
              <a:extLst>
                <a:ext uri="{FF2B5EF4-FFF2-40B4-BE49-F238E27FC236}">
                  <a16:creationId xmlns:a16="http://schemas.microsoft.com/office/drawing/2014/main" id="{74C39753-CAA0-4799-B2BC-60E3DF754227}"/>
                </a:ext>
              </a:extLst>
            </p:cNvPr>
            <p:cNvSpPr>
              <a:spLocks noChangeArrowheads="1"/>
            </p:cNvSpPr>
            <p:nvPr/>
          </p:nvSpPr>
          <p:spPr bwMode="auto">
            <a:xfrm>
              <a:off x="3780396" y="2925550"/>
              <a:ext cx="1317960" cy="58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rgbClr val="000000"/>
                </a:buClr>
                <a:buFont typeface="Wingdings" panose="05000000000000000000" pitchFamily="2" charset="2"/>
                <a:buNone/>
              </a:pPr>
              <a:r>
                <a:rPr lang="en-US" altLang="zh-CN">
                  <a:ea typeface="宋体" panose="02010600030101010101" pitchFamily="2" charset="-122"/>
                </a:rPr>
                <a:t>T</a:t>
              </a:r>
              <a:r>
                <a:rPr lang="en-US" altLang="zh-CN" baseline="-25000">
                  <a:ea typeface="宋体" panose="02010600030101010101" pitchFamily="2" charset="-122"/>
                </a:rPr>
                <a:t>parallel</a:t>
              </a:r>
              <a:endParaRPr lang="en-US" altLang="zh-CN">
                <a:solidFill>
                  <a:srgbClr val="000000"/>
                </a:solidFill>
                <a:latin typeface="Arial Black" panose="020B0A04020102020204" pitchFamily="34" charset="0"/>
                <a:ea typeface="宋体" panose="02010600030101010101" pitchFamily="2" charset="-122"/>
              </a:endParaRPr>
            </a:p>
          </p:txBody>
        </p:sp>
        <p:cxnSp>
          <p:nvCxnSpPr>
            <p:cNvPr id="157716" name="Straight Connector 13">
              <a:extLst>
                <a:ext uri="{FF2B5EF4-FFF2-40B4-BE49-F238E27FC236}">
                  <a16:creationId xmlns:a16="http://schemas.microsoft.com/office/drawing/2014/main" id="{BE18DB41-ADEA-4B95-A8C0-976B2FDA9D99}"/>
                </a:ext>
              </a:extLst>
            </p:cNvPr>
            <p:cNvCxnSpPr>
              <a:cxnSpLocks noChangeShapeType="1"/>
            </p:cNvCxnSpPr>
            <p:nvPr/>
          </p:nvCxnSpPr>
          <p:spPr bwMode="auto">
            <a:xfrm>
              <a:off x="3635896" y="2924944"/>
              <a:ext cx="1656184" cy="0"/>
            </a:xfrm>
            <a:prstGeom prst="line">
              <a:avLst/>
            </a:prstGeom>
            <a:noFill/>
            <a:ln w="38100" algn="ctr">
              <a:solidFill>
                <a:srgbClr val="003399"/>
              </a:solidFill>
              <a:round/>
              <a:headEnd/>
              <a:tailEnd/>
            </a:ln>
            <a:extLst>
              <a:ext uri="{909E8E84-426E-40DD-AFC4-6F175D3DCCD1}">
                <a14:hiddenFill xmlns:a14="http://schemas.microsoft.com/office/drawing/2010/main">
                  <a:noFill/>
                </a14:hiddenFill>
              </a:ext>
            </a:extLst>
          </p:spPr>
        </p:cxnSp>
      </p:grpSp>
      <p:sp>
        <p:nvSpPr>
          <p:cNvPr id="157701" name="Rectangle 14">
            <a:extLst>
              <a:ext uri="{FF2B5EF4-FFF2-40B4-BE49-F238E27FC236}">
                <a16:creationId xmlns:a16="http://schemas.microsoft.com/office/drawing/2014/main" id="{ECC0184C-A23A-4D78-AB09-211953A35C53}"/>
              </a:ext>
            </a:extLst>
          </p:cNvPr>
          <p:cNvSpPr>
            <a:spLocks noChangeArrowheads="1"/>
          </p:cNvSpPr>
          <p:nvPr/>
        </p:nvSpPr>
        <p:spPr bwMode="auto">
          <a:xfrm>
            <a:off x="1804988" y="2708275"/>
            <a:ext cx="6683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S </a:t>
            </a:r>
            <a:endParaRPr lang="en-US" altLang="zh-CN">
              <a:solidFill>
                <a:schemeClr val="tx1"/>
              </a:solidFill>
              <a:latin typeface="Arial Black" panose="020B0A04020102020204" pitchFamily="34" charset="0"/>
              <a:ea typeface="宋体" panose="02010600030101010101" pitchFamily="2" charset="-122"/>
            </a:endParaRPr>
          </a:p>
        </p:txBody>
      </p:sp>
      <p:sp>
        <p:nvSpPr>
          <p:cNvPr id="157702" name="Rectangle 15">
            <a:extLst>
              <a:ext uri="{FF2B5EF4-FFF2-40B4-BE49-F238E27FC236}">
                <a16:creationId xmlns:a16="http://schemas.microsoft.com/office/drawing/2014/main" id="{B56605AF-1D78-4298-A930-E98A471C78BA}"/>
              </a:ext>
            </a:extLst>
          </p:cNvPr>
          <p:cNvSpPr>
            <a:spLocks noChangeArrowheads="1"/>
          </p:cNvSpPr>
          <p:nvPr/>
        </p:nvSpPr>
        <p:spPr bwMode="auto">
          <a:xfrm>
            <a:off x="1804988" y="3644900"/>
            <a:ext cx="612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p </a:t>
            </a:r>
            <a:endParaRPr lang="en-US" altLang="zh-CN">
              <a:solidFill>
                <a:schemeClr val="tx1"/>
              </a:solidFill>
              <a:latin typeface="Arial Black" panose="020B0A04020102020204" pitchFamily="34" charset="0"/>
              <a:ea typeface="宋体" panose="02010600030101010101" pitchFamily="2" charset="-122"/>
            </a:endParaRPr>
          </a:p>
        </p:txBody>
      </p:sp>
      <p:cxnSp>
        <p:nvCxnSpPr>
          <p:cNvPr id="157703" name="Straight Connector 16">
            <a:extLst>
              <a:ext uri="{FF2B5EF4-FFF2-40B4-BE49-F238E27FC236}">
                <a16:creationId xmlns:a16="http://schemas.microsoft.com/office/drawing/2014/main" id="{CC07483E-50B0-4B8A-949C-701AFFBD0D91}"/>
              </a:ext>
            </a:extLst>
          </p:cNvPr>
          <p:cNvCxnSpPr>
            <a:cxnSpLocks noChangeShapeType="1"/>
          </p:cNvCxnSpPr>
          <p:nvPr/>
        </p:nvCxnSpPr>
        <p:spPr bwMode="auto">
          <a:xfrm>
            <a:off x="1779588" y="3500438"/>
            <a:ext cx="719137" cy="0"/>
          </a:xfrm>
          <a:prstGeom prst="line">
            <a:avLst/>
          </a:prstGeom>
          <a:noFill/>
          <a:ln w="38100" algn="ctr">
            <a:solidFill>
              <a:srgbClr val="003399"/>
            </a:solidFill>
            <a:round/>
            <a:headEnd/>
            <a:tailEnd/>
          </a:ln>
          <a:extLst>
            <a:ext uri="{909E8E84-426E-40DD-AFC4-6F175D3DCCD1}">
              <a14:hiddenFill xmlns:a14="http://schemas.microsoft.com/office/drawing/2010/main">
                <a:noFill/>
              </a14:hiddenFill>
            </a:ext>
          </a:extLst>
        </p:spPr>
      </p:cxnSp>
      <p:sp>
        <p:nvSpPr>
          <p:cNvPr id="157704" name="Rectangle 18">
            <a:extLst>
              <a:ext uri="{FF2B5EF4-FFF2-40B4-BE49-F238E27FC236}">
                <a16:creationId xmlns:a16="http://schemas.microsoft.com/office/drawing/2014/main" id="{59391E2C-3617-4DCB-B0ED-19BE7E364E44}"/>
              </a:ext>
            </a:extLst>
          </p:cNvPr>
          <p:cNvSpPr>
            <a:spLocks noChangeArrowheads="1"/>
          </p:cNvSpPr>
          <p:nvPr/>
        </p:nvSpPr>
        <p:spPr bwMode="auto">
          <a:xfrm>
            <a:off x="2555875" y="3068638"/>
            <a:ext cx="6270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 </a:t>
            </a:r>
            <a:endParaRPr lang="en-US" altLang="zh-CN">
              <a:solidFill>
                <a:schemeClr val="tx1"/>
              </a:solidFill>
              <a:latin typeface="Arial Black" panose="020B0A04020102020204" pitchFamily="34" charset="0"/>
              <a:ea typeface="宋体" panose="02010600030101010101" pitchFamily="2" charset="-122"/>
            </a:endParaRPr>
          </a:p>
        </p:txBody>
      </p:sp>
      <p:sp>
        <p:nvSpPr>
          <p:cNvPr id="157705" name="Rectangle 20">
            <a:extLst>
              <a:ext uri="{FF2B5EF4-FFF2-40B4-BE49-F238E27FC236}">
                <a16:creationId xmlns:a16="http://schemas.microsoft.com/office/drawing/2014/main" id="{3EC6DAB8-6FD4-4ACA-96E6-4A12830447B2}"/>
              </a:ext>
            </a:extLst>
          </p:cNvPr>
          <p:cNvSpPr>
            <a:spLocks noChangeArrowheads="1"/>
          </p:cNvSpPr>
          <p:nvPr/>
        </p:nvSpPr>
        <p:spPr bwMode="auto">
          <a:xfrm>
            <a:off x="3779838" y="3644900"/>
            <a:ext cx="612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p </a:t>
            </a:r>
            <a:endParaRPr lang="en-US" altLang="zh-CN">
              <a:solidFill>
                <a:schemeClr val="tx1"/>
              </a:solidFill>
              <a:latin typeface="Arial Black" panose="020B0A04020102020204" pitchFamily="34" charset="0"/>
              <a:ea typeface="宋体" panose="02010600030101010101" pitchFamily="2" charset="-122"/>
            </a:endParaRPr>
          </a:p>
        </p:txBody>
      </p:sp>
      <p:sp>
        <p:nvSpPr>
          <p:cNvPr id="157706" name="Double Bracket 23">
            <a:extLst>
              <a:ext uri="{FF2B5EF4-FFF2-40B4-BE49-F238E27FC236}">
                <a16:creationId xmlns:a16="http://schemas.microsoft.com/office/drawing/2014/main" id="{AF715A1F-A6E4-402A-928B-5D05E2CADFB2}"/>
              </a:ext>
            </a:extLst>
          </p:cNvPr>
          <p:cNvSpPr>
            <a:spLocks noChangeArrowheads="1"/>
          </p:cNvSpPr>
          <p:nvPr/>
        </p:nvSpPr>
        <p:spPr bwMode="auto">
          <a:xfrm>
            <a:off x="3348038" y="1844675"/>
            <a:ext cx="1944687" cy="1655763"/>
          </a:xfrm>
          <a:prstGeom prst="bracketPair">
            <a:avLst>
              <a:gd name="adj" fmla="val 16667"/>
            </a:avLst>
          </a:prstGeom>
          <a:noFill/>
          <a:ln w="9525" algn="ctr">
            <a:solidFill>
              <a:srgbClr val="003399"/>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endParaRPr lang="en-GB" altLang="zh-CN">
              <a:solidFill>
                <a:schemeClr val="tx1"/>
              </a:solidFill>
              <a:latin typeface="Arial Black" panose="020B0A04020102020204" pitchFamily="34" charset="0"/>
              <a:ea typeface="宋体" panose="02010600030101010101" pitchFamily="2" charset="-122"/>
            </a:endParaRPr>
          </a:p>
        </p:txBody>
      </p:sp>
      <p:cxnSp>
        <p:nvCxnSpPr>
          <p:cNvPr id="157707" name="Straight Connector 24">
            <a:extLst>
              <a:ext uri="{FF2B5EF4-FFF2-40B4-BE49-F238E27FC236}">
                <a16:creationId xmlns:a16="http://schemas.microsoft.com/office/drawing/2014/main" id="{3B8340CB-A788-408D-8A39-414EE22BF9DA}"/>
              </a:ext>
            </a:extLst>
          </p:cNvPr>
          <p:cNvCxnSpPr>
            <a:cxnSpLocks noChangeShapeType="1"/>
          </p:cNvCxnSpPr>
          <p:nvPr/>
        </p:nvCxnSpPr>
        <p:spPr bwMode="auto">
          <a:xfrm>
            <a:off x="3132138" y="3573463"/>
            <a:ext cx="2160587" cy="0"/>
          </a:xfrm>
          <a:prstGeom prst="line">
            <a:avLst/>
          </a:prstGeom>
          <a:noFill/>
          <a:ln w="38100" algn="ctr">
            <a:solidFill>
              <a:srgbClr val="003399"/>
            </a:solidFill>
            <a:round/>
            <a:headEnd/>
            <a:tailEnd/>
          </a:ln>
          <a:extLst>
            <a:ext uri="{909E8E84-426E-40DD-AFC4-6F175D3DCCD1}">
              <a14:hiddenFill xmlns:a14="http://schemas.microsoft.com/office/drawing/2010/main">
                <a:noFill/>
              </a14:hiddenFill>
            </a:ext>
          </a:extLst>
        </p:spPr>
      </p:cxnSp>
      <p:sp>
        <p:nvSpPr>
          <p:cNvPr id="157708" name="Rectangle 26">
            <a:extLst>
              <a:ext uri="{FF2B5EF4-FFF2-40B4-BE49-F238E27FC236}">
                <a16:creationId xmlns:a16="http://schemas.microsoft.com/office/drawing/2014/main" id="{1D3D2D83-1914-4B93-A32A-B3438E4C4867}"/>
              </a:ext>
            </a:extLst>
          </p:cNvPr>
          <p:cNvSpPr>
            <a:spLocks noChangeArrowheads="1"/>
          </p:cNvSpPr>
          <p:nvPr/>
        </p:nvSpPr>
        <p:spPr bwMode="auto">
          <a:xfrm>
            <a:off x="5580063" y="3068638"/>
            <a:ext cx="627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 </a:t>
            </a:r>
            <a:endParaRPr lang="en-US" altLang="zh-CN">
              <a:solidFill>
                <a:schemeClr val="tx1"/>
              </a:solidFill>
              <a:latin typeface="Arial Black" panose="020B0A04020102020204" pitchFamily="34" charset="0"/>
              <a:ea typeface="宋体" panose="02010600030101010101" pitchFamily="2" charset="-122"/>
            </a:endParaRPr>
          </a:p>
        </p:txBody>
      </p:sp>
      <p:grpSp>
        <p:nvGrpSpPr>
          <p:cNvPr id="157709" name="Group 27">
            <a:extLst>
              <a:ext uri="{FF2B5EF4-FFF2-40B4-BE49-F238E27FC236}">
                <a16:creationId xmlns:a16="http://schemas.microsoft.com/office/drawing/2014/main" id="{CC074D76-CD7A-4A99-B019-BACCC6A3C332}"/>
              </a:ext>
            </a:extLst>
          </p:cNvPr>
          <p:cNvGrpSpPr>
            <a:grpSpLocks/>
          </p:cNvGrpSpPr>
          <p:nvPr/>
        </p:nvGrpSpPr>
        <p:grpSpPr bwMode="auto">
          <a:xfrm>
            <a:off x="6300788" y="2852738"/>
            <a:ext cx="1916112" cy="1304925"/>
            <a:chOff x="3635896" y="2204864"/>
            <a:chExt cx="1917258" cy="1304855"/>
          </a:xfrm>
        </p:grpSpPr>
        <p:sp>
          <p:nvSpPr>
            <p:cNvPr id="157711" name="Rectangle 28">
              <a:extLst>
                <a:ext uri="{FF2B5EF4-FFF2-40B4-BE49-F238E27FC236}">
                  <a16:creationId xmlns:a16="http://schemas.microsoft.com/office/drawing/2014/main" id="{7331B04D-4E1C-44D1-BC03-A939C41385FF}"/>
                </a:ext>
              </a:extLst>
            </p:cNvPr>
            <p:cNvSpPr>
              <a:spLocks noChangeArrowheads="1"/>
            </p:cNvSpPr>
            <p:nvPr/>
          </p:nvSpPr>
          <p:spPr bwMode="auto">
            <a:xfrm>
              <a:off x="3707376" y="2204864"/>
              <a:ext cx="1164334" cy="58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a:ea typeface="宋体" panose="02010600030101010101" pitchFamily="2" charset="-122"/>
                </a:rPr>
                <a:t>T</a:t>
              </a:r>
              <a:r>
                <a:rPr lang="en-US" altLang="zh-CN" baseline="-25000">
                  <a:ea typeface="宋体" panose="02010600030101010101" pitchFamily="2" charset="-122"/>
                </a:rPr>
                <a:t>serial </a:t>
              </a:r>
              <a:endParaRPr lang="en-US" altLang="zh-CN">
                <a:solidFill>
                  <a:schemeClr val="tx1"/>
                </a:solidFill>
                <a:latin typeface="Arial Black" panose="020B0A04020102020204" pitchFamily="34" charset="0"/>
                <a:ea typeface="宋体" panose="02010600030101010101" pitchFamily="2" charset="-122"/>
              </a:endParaRPr>
            </a:p>
          </p:txBody>
        </p:sp>
        <p:sp>
          <p:nvSpPr>
            <p:cNvPr id="157712" name="Rectangle 29">
              <a:extLst>
                <a:ext uri="{FF2B5EF4-FFF2-40B4-BE49-F238E27FC236}">
                  <a16:creationId xmlns:a16="http://schemas.microsoft.com/office/drawing/2014/main" id="{E15AFA81-642F-4961-81A8-E703B9FD8588}"/>
                </a:ext>
              </a:extLst>
            </p:cNvPr>
            <p:cNvSpPr>
              <a:spLocks noChangeArrowheads="1"/>
            </p:cNvSpPr>
            <p:nvPr/>
          </p:nvSpPr>
          <p:spPr bwMode="auto">
            <a:xfrm>
              <a:off x="3780444" y="2925550"/>
              <a:ext cx="1772710" cy="58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rgbClr val="000000"/>
                </a:buClr>
                <a:buFont typeface="Wingdings" panose="05000000000000000000" pitchFamily="2" charset="2"/>
                <a:buNone/>
              </a:pPr>
              <a:r>
                <a:rPr lang="en-US" altLang="zh-CN">
                  <a:ea typeface="宋体" panose="02010600030101010101" pitchFamily="2" charset="-122"/>
                </a:rPr>
                <a:t>p  T</a:t>
              </a:r>
              <a:r>
                <a:rPr lang="en-US" altLang="zh-CN" baseline="-25000">
                  <a:ea typeface="宋体" panose="02010600030101010101" pitchFamily="2" charset="-122"/>
                </a:rPr>
                <a:t>parallel</a:t>
              </a:r>
              <a:endParaRPr lang="en-US" altLang="zh-CN">
                <a:solidFill>
                  <a:srgbClr val="000000"/>
                </a:solidFill>
                <a:latin typeface="Arial Black" panose="020B0A04020102020204" pitchFamily="34" charset="0"/>
                <a:ea typeface="宋体" panose="02010600030101010101" pitchFamily="2" charset="-122"/>
              </a:endParaRPr>
            </a:p>
          </p:txBody>
        </p:sp>
        <p:cxnSp>
          <p:nvCxnSpPr>
            <p:cNvPr id="157713" name="Straight Connector 30">
              <a:extLst>
                <a:ext uri="{FF2B5EF4-FFF2-40B4-BE49-F238E27FC236}">
                  <a16:creationId xmlns:a16="http://schemas.microsoft.com/office/drawing/2014/main" id="{3A084A82-0C12-4E8D-9FD3-CFB3B556C43F}"/>
                </a:ext>
              </a:extLst>
            </p:cNvPr>
            <p:cNvCxnSpPr>
              <a:cxnSpLocks noChangeShapeType="1"/>
            </p:cNvCxnSpPr>
            <p:nvPr/>
          </p:nvCxnSpPr>
          <p:spPr bwMode="auto">
            <a:xfrm>
              <a:off x="3635896" y="2924944"/>
              <a:ext cx="1656184" cy="0"/>
            </a:xfrm>
            <a:prstGeom prst="line">
              <a:avLst/>
            </a:prstGeom>
            <a:noFill/>
            <a:ln w="38100" algn="ctr">
              <a:solidFill>
                <a:srgbClr val="003399"/>
              </a:solidFill>
              <a:round/>
              <a:headEnd/>
              <a:tailEnd/>
            </a:ln>
            <a:extLst>
              <a:ext uri="{909E8E84-426E-40DD-AFC4-6F175D3DCCD1}">
                <a14:hiddenFill xmlns:a14="http://schemas.microsoft.com/office/drawing/2010/main">
                  <a:noFill/>
                </a14:hiddenFill>
              </a:ext>
            </a:extLst>
          </p:spPr>
        </p:cxnSp>
      </p:grpSp>
      <p:sp>
        <p:nvSpPr>
          <p:cNvPr id="157710" name="TextBox 31">
            <a:extLst>
              <a:ext uri="{FF2B5EF4-FFF2-40B4-BE49-F238E27FC236}">
                <a16:creationId xmlns:a16="http://schemas.microsoft.com/office/drawing/2014/main" id="{2D747353-28EB-4612-90EE-315A44763C83}"/>
              </a:ext>
            </a:extLst>
          </p:cNvPr>
          <p:cNvSpPr txBox="1">
            <a:spLocks noChangeArrowheads="1"/>
          </p:cNvSpPr>
          <p:nvPr/>
        </p:nvSpPr>
        <p:spPr bwMode="auto">
          <a:xfrm>
            <a:off x="6732588" y="3213100"/>
            <a:ext cx="3762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5400">
                <a:ea typeface="宋体" panose="02010600030101010101" pitchFamily="2" charset="-122"/>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35EB5D5D-D64B-415F-8AF6-7A14F7B8C1B8}"/>
              </a:ext>
            </a:extLst>
          </p:cNvPr>
          <p:cNvSpPr>
            <a:spLocks noGrp="1" noChangeArrowheads="1"/>
          </p:cNvSpPr>
          <p:nvPr>
            <p:ph type="title"/>
          </p:nvPr>
        </p:nvSpPr>
        <p:spPr>
          <a:xfrm>
            <a:off x="539750" y="0"/>
            <a:ext cx="8281988" cy="1323975"/>
          </a:xfrm>
        </p:spPr>
        <p:txBody>
          <a:bodyPr/>
          <a:lstStyle/>
          <a:p>
            <a:r>
              <a:rPr lang="en-US" altLang="zh-CN">
                <a:ea typeface="宋体" panose="02010600030101010101" pitchFamily="2" charset="-122"/>
              </a:rPr>
              <a:t>Speedups and efficiencies of a parallel program</a:t>
            </a:r>
          </a:p>
        </p:txBody>
      </p:sp>
      <p:pic>
        <p:nvPicPr>
          <p:cNvPr id="158723" name="Picture 2">
            <a:extLst>
              <a:ext uri="{FF2B5EF4-FFF2-40B4-BE49-F238E27FC236}">
                <a16:creationId xmlns:a16="http://schemas.microsoft.com/office/drawing/2014/main" id="{AADC4C90-E175-452F-9439-0749165F8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844675"/>
            <a:ext cx="78041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a:extLst>
              <a:ext uri="{FF2B5EF4-FFF2-40B4-BE49-F238E27FC236}">
                <a16:creationId xmlns:a16="http://schemas.microsoft.com/office/drawing/2014/main" id="{5CC0F58A-0B8F-4A63-A4A2-E3752A72ED5F}"/>
              </a:ext>
            </a:extLst>
          </p:cNvPr>
          <p:cNvSpPr>
            <a:spLocks noGrp="1" noChangeArrowheads="1"/>
          </p:cNvSpPr>
          <p:nvPr>
            <p:ph type="title"/>
          </p:nvPr>
        </p:nvSpPr>
        <p:spPr>
          <a:xfrm>
            <a:off x="539750" y="0"/>
            <a:ext cx="8281988" cy="1938338"/>
          </a:xfrm>
        </p:spPr>
        <p:txBody>
          <a:bodyPr/>
          <a:lstStyle/>
          <a:p>
            <a:r>
              <a:rPr lang="en-US" altLang="zh-CN">
                <a:ea typeface="宋体" panose="02010600030101010101" pitchFamily="2" charset="-122"/>
              </a:rPr>
              <a:t>Speedups and efficiencies of parallel program on different problem sizes</a:t>
            </a:r>
          </a:p>
        </p:txBody>
      </p:sp>
      <p:pic>
        <p:nvPicPr>
          <p:cNvPr id="159747" name="Picture 2">
            <a:extLst>
              <a:ext uri="{FF2B5EF4-FFF2-40B4-BE49-F238E27FC236}">
                <a16:creationId xmlns:a16="http://schemas.microsoft.com/office/drawing/2014/main" id="{564D062D-8F89-4864-BCF3-BC3EC2A38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349500"/>
            <a:ext cx="6015038"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4">
            <a:extLst>
              <a:ext uri="{FF2B5EF4-FFF2-40B4-BE49-F238E27FC236}">
                <a16:creationId xmlns:a16="http://schemas.microsoft.com/office/drawing/2014/main" id="{757CCD1A-8D5C-4B9D-B291-0A4C93055969}"/>
              </a:ext>
            </a:extLst>
          </p:cNvPr>
          <p:cNvSpPr>
            <a:spLocks noGrp="1" noChangeArrowheads="1"/>
          </p:cNvSpPr>
          <p:nvPr>
            <p:ph type="title"/>
          </p:nvPr>
        </p:nvSpPr>
        <p:spPr/>
        <p:txBody>
          <a:bodyPr/>
          <a:lstStyle/>
          <a:p>
            <a:r>
              <a:rPr lang="en-US" altLang="zh-CN">
                <a:ea typeface="宋体" panose="02010600030101010101" pitchFamily="2" charset="-122"/>
              </a:rPr>
              <a:t>Speedup</a:t>
            </a:r>
          </a:p>
        </p:txBody>
      </p:sp>
      <p:pic>
        <p:nvPicPr>
          <p:cNvPr id="160771" name="Picture 2" descr="f02-18-9780123742605.eps">
            <a:extLst>
              <a:ext uri="{FF2B5EF4-FFF2-40B4-BE49-F238E27FC236}">
                <a16:creationId xmlns:a16="http://schemas.microsoft.com/office/drawing/2014/main" id="{A813BB8D-BD5E-4C1C-8E99-E6C8F2C82E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196975"/>
            <a:ext cx="6696075"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4">
            <a:extLst>
              <a:ext uri="{FF2B5EF4-FFF2-40B4-BE49-F238E27FC236}">
                <a16:creationId xmlns:a16="http://schemas.microsoft.com/office/drawing/2014/main" id="{F184E975-B0F6-4558-959D-09F4DC9CD7D1}"/>
              </a:ext>
            </a:extLst>
          </p:cNvPr>
          <p:cNvSpPr>
            <a:spLocks noGrp="1" noChangeArrowheads="1"/>
          </p:cNvSpPr>
          <p:nvPr>
            <p:ph type="title"/>
          </p:nvPr>
        </p:nvSpPr>
        <p:spPr/>
        <p:txBody>
          <a:bodyPr/>
          <a:lstStyle/>
          <a:p>
            <a:r>
              <a:rPr lang="en-US" altLang="zh-CN">
                <a:ea typeface="宋体" panose="02010600030101010101" pitchFamily="2" charset="-122"/>
              </a:rPr>
              <a:t>Efficiency</a:t>
            </a:r>
          </a:p>
        </p:txBody>
      </p:sp>
      <p:pic>
        <p:nvPicPr>
          <p:cNvPr id="161795" name="Picture 3" descr="f02-19-9780123742605.eps">
            <a:extLst>
              <a:ext uri="{FF2B5EF4-FFF2-40B4-BE49-F238E27FC236}">
                <a16:creationId xmlns:a16="http://schemas.microsoft.com/office/drawing/2014/main" id="{AE89FCE9-3B98-4F54-9762-09022A45DB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268413"/>
            <a:ext cx="641985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810BA034-B696-45D6-B31C-D415073EDD2D}"/>
              </a:ext>
            </a:extLst>
          </p:cNvPr>
          <p:cNvSpPr>
            <a:spLocks noGrp="1" noChangeArrowheads="1"/>
          </p:cNvSpPr>
          <p:nvPr>
            <p:ph type="title"/>
          </p:nvPr>
        </p:nvSpPr>
        <p:spPr/>
        <p:txBody>
          <a:bodyPr/>
          <a:lstStyle/>
          <a:p>
            <a:r>
              <a:rPr lang="en-US" altLang="zh-CN">
                <a:ea typeface="宋体" panose="02010600030101010101" pitchFamily="2" charset="-122"/>
              </a:rPr>
              <a:t>Protein folding</a:t>
            </a:r>
          </a:p>
        </p:txBody>
      </p:sp>
      <p:pic>
        <p:nvPicPr>
          <p:cNvPr id="24579" name="Picture 6">
            <a:extLst>
              <a:ext uri="{FF2B5EF4-FFF2-40B4-BE49-F238E27FC236}">
                <a16:creationId xmlns:a16="http://schemas.microsoft.com/office/drawing/2014/main" id="{7222DE13-3DB0-4FF0-AD9A-5D71402B4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84313"/>
            <a:ext cx="6872288"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a:extLst>
              <a:ext uri="{FF2B5EF4-FFF2-40B4-BE49-F238E27FC236}">
                <a16:creationId xmlns:a16="http://schemas.microsoft.com/office/drawing/2014/main" id="{70640D78-6A63-4D3F-93FD-83AD7CD35E97}"/>
              </a:ext>
            </a:extLst>
          </p:cNvPr>
          <p:cNvSpPr>
            <a:spLocks noGrp="1" noChangeArrowheads="1"/>
          </p:cNvSpPr>
          <p:nvPr>
            <p:ph type="title"/>
          </p:nvPr>
        </p:nvSpPr>
        <p:spPr/>
        <p:txBody>
          <a:bodyPr/>
          <a:lstStyle/>
          <a:p>
            <a:r>
              <a:rPr lang="en-US" altLang="zh-CN">
                <a:ea typeface="宋体" panose="02010600030101010101" pitchFamily="2" charset="-122"/>
              </a:rPr>
              <a:t>Effect of overhead</a:t>
            </a:r>
          </a:p>
        </p:txBody>
      </p:sp>
      <p:sp>
        <p:nvSpPr>
          <p:cNvPr id="162819" name="Rectangle 3">
            <a:extLst>
              <a:ext uri="{FF2B5EF4-FFF2-40B4-BE49-F238E27FC236}">
                <a16:creationId xmlns:a16="http://schemas.microsoft.com/office/drawing/2014/main" id="{8F72811B-BAEA-444B-B442-184DCB8B6385}"/>
              </a:ext>
            </a:extLst>
          </p:cNvPr>
          <p:cNvSpPr>
            <a:spLocks noChangeArrowheads="1"/>
          </p:cNvSpPr>
          <p:nvPr/>
        </p:nvSpPr>
        <p:spPr bwMode="auto">
          <a:xfrm>
            <a:off x="1476375" y="2420938"/>
            <a:ext cx="64023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4000">
                <a:ea typeface="宋体" panose="02010600030101010101" pitchFamily="2" charset="-122"/>
              </a:rPr>
              <a:t>T</a:t>
            </a:r>
            <a:r>
              <a:rPr lang="en-US" altLang="zh-CN" sz="4000" baseline="-25000">
                <a:ea typeface="宋体" panose="02010600030101010101" pitchFamily="2" charset="-122"/>
              </a:rPr>
              <a:t>parallel </a:t>
            </a:r>
            <a:r>
              <a:rPr lang="en-US" altLang="zh-CN" sz="4000">
                <a:ea typeface="宋体" panose="02010600030101010101" pitchFamily="2" charset="-122"/>
              </a:rPr>
              <a:t>= T</a:t>
            </a:r>
            <a:r>
              <a:rPr lang="en-US" altLang="zh-CN" sz="4000" baseline="-25000">
                <a:ea typeface="宋体" panose="02010600030101010101" pitchFamily="2" charset="-122"/>
              </a:rPr>
              <a:t>serial </a:t>
            </a:r>
            <a:r>
              <a:rPr lang="en-US" altLang="zh-CN" sz="4000">
                <a:ea typeface="宋体" panose="02010600030101010101" pitchFamily="2" charset="-122"/>
              </a:rPr>
              <a:t> / p + T</a:t>
            </a:r>
            <a:r>
              <a:rPr lang="en-US" altLang="zh-CN" sz="4000" baseline="-25000">
                <a:ea typeface="宋体" panose="02010600030101010101" pitchFamily="2" charset="-122"/>
              </a:rPr>
              <a:t>overhead</a:t>
            </a:r>
            <a:endParaRPr lang="en-US" altLang="zh-CN" sz="4000" baseline="-25000">
              <a:solidFill>
                <a:schemeClr val="tx1"/>
              </a:solidFill>
              <a:latin typeface="Arial Black" panose="020B0A04020102020204" pitchFamily="34" charset="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a:extLst>
              <a:ext uri="{FF2B5EF4-FFF2-40B4-BE49-F238E27FC236}">
                <a16:creationId xmlns:a16="http://schemas.microsoft.com/office/drawing/2014/main" id="{9433AC39-DC05-4DA5-B6A1-29396370F4FB}"/>
              </a:ext>
            </a:extLst>
          </p:cNvPr>
          <p:cNvSpPr>
            <a:spLocks noGrp="1" noChangeArrowheads="1"/>
          </p:cNvSpPr>
          <p:nvPr>
            <p:ph type="title"/>
          </p:nvPr>
        </p:nvSpPr>
        <p:spPr/>
        <p:txBody>
          <a:bodyPr/>
          <a:lstStyle/>
          <a:p>
            <a:r>
              <a:rPr lang="en-US" altLang="zh-CN">
                <a:ea typeface="宋体" panose="02010600030101010101" pitchFamily="2" charset="-122"/>
              </a:rPr>
              <a:t>Amdahl’s Law</a:t>
            </a:r>
          </a:p>
        </p:txBody>
      </p:sp>
      <p:sp>
        <p:nvSpPr>
          <p:cNvPr id="163843" name="Content Placeholder 2">
            <a:extLst>
              <a:ext uri="{FF2B5EF4-FFF2-40B4-BE49-F238E27FC236}">
                <a16:creationId xmlns:a16="http://schemas.microsoft.com/office/drawing/2014/main" id="{97447A6F-182F-4C6D-AFB1-3F81307612D0}"/>
              </a:ext>
            </a:extLst>
          </p:cNvPr>
          <p:cNvSpPr>
            <a:spLocks noGrp="1" noChangeArrowheads="1"/>
          </p:cNvSpPr>
          <p:nvPr>
            <p:ph idx="1"/>
          </p:nvPr>
        </p:nvSpPr>
        <p:spPr/>
        <p:txBody>
          <a:bodyPr/>
          <a:lstStyle/>
          <a:p>
            <a:r>
              <a:rPr lang="en-US" altLang="zh-CN">
                <a:ea typeface="宋体" panose="02010600030101010101" pitchFamily="2" charset="-122"/>
              </a:rPr>
              <a:t>Unless virtually all of a serial program is parallelized, the possible speedup is going to be very limited — regardless of the number of cores available.</a:t>
            </a: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163844" name="Picture 2" descr="View Details">
            <a:extLst>
              <a:ext uri="{FF2B5EF4-FFF2-40B4-BE49-F238E27FC236}">
                <a16:creationId xmlns:a16="http://schemas.microsoft.com/office/drawing/2014/main" id="{02B134D0-1D0C-412E-9CFD-CC34EAEBC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4005263"/>
            <a:ext cx="1849437"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a:extLst>
              <a:ext uri="{FF2B5EF4-FFF2-40B4-BE49-F238E27FC236}">
                <a16:creationId xmlns:a16="http://schemas.microsoft.com/office/drawing/2014/main" id="{452E06F2-32F5-482B-85FA-1BD8337D1AF0}"/>
              </a:ext>
            </a:extLst>
          </p:cNvPr>
          <p:cNvSpPr>
            <a:spLocks noGrp="1" noChangeArrowheads="1"/>
          </p:cNvSpPr>
          <p:nvPr>
            <p:ph type="title"/>
          </p:nvPr>
        </p:nvSpPr>
        <p:spPr/>
        <p:txBody>
          <a:bodyPr/>
          <a:lstStyle/>
          <a:p>
            <a:r>
              <a:rPr lang="en-US" altLang="zh-CN">
                <a:ea typeface="宋体" panose="02010600030101010101" pitchFamily="2" charset="-122"/>
              </a:rPr>
              <a:t>Example</a:t>
            </a:r>
          </a:p>
        </p:txBody>
      </p:sp>
      <p:sp>
        <p:nvSpPr>
          <p:cNvPr id="164867" name="Content Placeholder 2">
            <a:extLst>
              <a:ext uri="{FF2B5EF4-FFF2-40B4-BE49-F238E27FC236}">
                <a16:creationId xmlns:a16="http://schemas.microsoft.com/office/drawing/2014/main" id="{81E9A987-B492-4FA6-B2E9-E5EE1114535F}"/>
              </a:ext>
            </a:extLst>
          </p:cNvPr>
          <p:cNvSpPr>
            <a:spLocks noGrp="1" noChangeArrowheads="1"/>
          </p:cNvSpPr>
          <p:nvPr>
            <p:ph idx="1"/>
          </p:nvPr>
        </p:nvSpPr>
        <p:spPr>
          <a:xfrm>
            <a:off x="684213" y="1125538"/>
            <a:ext cx="8270875" cy="3382962"/>
          </a:xfrm>
        </p:spPr>
        <p:txBody>
          <a:bodyPr/>
          <a:lstStyle/>
          <a:p>
            <a:r>
              <a:rPr lang="en-US" altLang="zh-CN">
                <a:ea typeface="宋体" panose="02010600030101010101" pitchFamily="2" charset="-122"/>
              </a:rPr>
              <a:t>We can parallelize 90% of a serial program.</a:t>
            </a:r>
          </a:p>
          <a:p>
            <a:r>
              <a:rPr lang="en-US" altLang="zh-CN">
                <a:ea typeface="宋体" panose="02010600030101010101" pitchFamily="2" charset="-122"/>
              </a:rPr>
              <a:t>Parallelization is “perfect” regardless of the number of cores </a:t>
            </a:r>
            <a:r>
              <a:rPr lang="en-US" altLang="zh-CN" i="1">
                <a:ea typeface="宋体" panose="02010600030101010101" pitchFamily="2" charset="-122"/>
              </a:rPr>
              <a:t>p</a:t>
            </a:r>
            <a:r>
              <a:rPr lang="en-US" altLang="zh-CN">
                <a:ea typeface="宋体" panose="02010600030101010101" pitchFamily="2" charset="-122"/>
              </a:rPr>
              <a:t> we use.</a:t>
            </a:r>
          </a:p>
          <a:p>
            <a:r>
              <a:rPr lang="en-US" altLang="zh-CN">
                <a:ea typeface="宋体" panose="02010600030101010101" pitchFamily="2" charset="-122"/>
              </a:rPr>
              <a:t>T</a:t>
            </a:r>
            <a:r>
              <a:rPr lang="en-US" altLang="zh-CN" baseline="-25000">
                <a:ea typeface="宋体" panose="02010600030101010101" pitchFamily="2" charset="-122"/>
              </a:rPr>
              <a:t>serial </a:t>
            </a:r>
            <a:r>
              <a:rPr lang="en-US" altLang="zh-CN">
                <a:ea typeface="宋体" panose="02010600030101010101" pitchFamily="2" charset="-122"/>
              </a:rPr>
              <a:t>= 20 seconds</a:t>
            </a:r>
          </a:p>
          <a:p>
            <a:r>
              <a:rPr lang="en-US" altLang="zh-CN">
                <a:ea typeface="宋体" panose="02010600030101010101" pitchFamily="2" charset="-122"/>
              </a:rPr>
              <a:t>Runtime  of parallelizable part is  </a:t>
            </a:r>
          </a:p>
        </p:txBody>
      </p:sp>
      <p:sp>
        <p:nvSpPr>
          <p:cNvPr id="164868" name="Rectangle 4">
            <a:extLst>
              <a:ext uri="{FF2B5EF4-FFF2-40B4-BE49-F238E27FC236}">
                <a16:creationId xmlns:a16="http://schemas.microsoft.com/office/drawing/2014/main" id="{B90CBD70-D8B2-490D-A2FB-59F5E3B2E9CB}"/>
              </a:ext>
            </a:extLst>
          </p:cNvPr>
          <p:cNvSpPr>
            <a:spLocks noChangeArrowheads="1"/>
          </p:cNvSpPr>
          <p:nvPr/>
        </p:nvSpPr>
        <p:spPr bwMode="auto">
          <a:xfrm>
            <a:off x="2124075" y="4652963"/>
            <a:ext cx="4113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a:ea typeface="宋体" panose="02010600030101010101" pitchFamily="2" charset="-122"/>
              </a:rPr>
              <a:t>0.9 x T</a:t>
            </a:r>
            <a:r>
              <a:rPr lang="en-US" altLang="zh-CN" baseline="-25000">
                <a:ea typeface="宋体" panose="02010600030101010101" pitchFamily="2" charset="-122"/>
              </a:rPr>
              <a:t>serial </a:t>
            </a:r>
            <a:r>
              <a:rPr lang="en-US" altLang="zh-CN">
                <a:ea typeface="宋体" panose="02010600030101010101" pitchFamily="2" charset="-122"/>
              </a:rPr>
              <a:t>/ p = 18 / p</a:t>
            </a:r>
            <a:endParaRPr lang="en-US" altLang="zh-CN">
              <a:solidFill>
                <a:schemeClr val="tx1"/>
              </a:solidFill>
              <a:latin typeface="Arial Black" panose="020B0A04020102020204" pitchFamily="34" charset="0"/>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a:extLst>
              <a:ext uri="{FF2B5EF4-FFF2-40B4-BE49-F238E27FC236}">
                <a16:creationId xmlns:a16="http://schemas.microsoft.com/office/drawing/2014/main" id="{0987C85A-E313-4BE6-93B2-682BD4F46781}"/>
              </a:ext>
            </a:extLst>
          </p:cNvPr>
          <p:cNvSpPr>
            <a:spLocks noGrp="1" noChangeArrowheads="1"/>
          </p:cNvSpPr>
          <p:nvPr>
            <p:ph type="title"/>
          </p:nvPr>
        </p:nvSpPr>
        <p:spPr/>
        <p:txBody>
          <a:bodyPr/>
          <a:lstStyle/>
          <a:p>
            <a:r>
              <a:rPr lang="en-US" altLang="zh-CN">
                <a:ea typeface="宋体" panose="02010600030101010101" pitchFamily="2" charset="-122"/>
              </a:rPr>
              <a:t>Example (cont.)</a:t>
            </a:r>
          </a:p>
        </p:txBody>
      </p:sp>
      <p:sp>
        <p:nvSpPr>
          <p:cNvPr id="165891" name="Content Placeholder 2">
            <a:extLst>
              <a:ext uri="{FF2B5EF4-FFF2-40B4-BE49-F238E27FC236}">
                <a16:creationId xmlns:a16="http://schemas.microsoft.com/office/drawing/2014/main" id="{097C2F02-B04C-4E42-AE21-B184FF4ACB80}"/>
              </a:ext>
            </a:extLst>
          </p:cNvPr>
          <p:cNvSpPr>
            <a:spLocks noGrp="1" noChangeArrowheads="1"/>
          </p:cNvSpPr>
          <p:nvPr>
            <p:ph idx="1"/>
          </p:nvPr>
        </p:nvSpPr>
        <p:spPr>
          <a:xfrm>
            <a:off x="684213" y="1125538"/>
            <a:ext cx="8270875" cy="2735262"/>
          </a:xfrm>
        </p:spPr>
        <p:txBody>
          <a:bodyPr/>
          <a:lstStyle/>
          <a:p>
            <a:r>
              <a:rPr lang="en-US" altLang="zh-CN">
                <a:ea typeface="宋体" panose="02010600030101010101" pitchFamily="2" charset="-122"/>
              </a:rPr>
              <a:t>Runtime  of “unparallelizable” part is  </a:t>
            </a: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Overall parallel run-time is</a:t>
            </a:r>
          </a:p>
        </p:txBody>
      </p:sp>
      <p:sp>
        <p:nvSpPr>
          <p:cNvPr id="165892" name="Rectangle 4">
            <a:extLst>
              <a:ext uri="{FF2B5EF4-FFF2-40B4-BE49-F238E27FC236}">
                <a16:creationId xmlns:a16="http://schemas.microsoft.com/office/drawing/2014/main" id="{98B87654-649C-4B0D-92E0-F1837F7D3438}"/>
              </a:ext>
            </a:extLst>
          </p:cNvPr>
          <p:cNvSpPr>
            <a:spLocks noChangeArrowheads="1"/>
          </p:cNvSpPr>
          <p:nvPr/>
        </p:nvSpPr>
        <p:spPr bwMode="auto">
          <a:xfrm>
            <a:off x="2555875" y="2060575"/>
            <a:ext cx="28225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a:ea typeface="宋体" panose="02010600030101010101" pitchFamily="2" charset="-122"/>
              </a:rPr>
              <a:t>0.1 x T</a:t>
            </a:r>
            <a:r>
              <a:rPr lang="en-US" altLang="zh-CN" baseline="-25000">
                <a:ea typeface="宋体" panose="02010600030101010101" pitchFamily="2" charset="-122"/>
              </a:rPr>
              <a:t>serial  </a:t>
            </a:r>
            <a:r>
              <a:rPr lang="en-US" altLang="zh-CN">
                <a:ea typeface="宋体" panose="02010600030101010101" pitchFamily="2" charset="-122"/>
              </a:rPr>
              <a:t>= 2</a:t>
            </a:r>
            <a:endParaRPr lang="en-US" altLang="zh-CN">
              <a:solidFill>
                <a:schemeClr val="tx1"/>
              </a:solidFill>
              <a:latin typeface="Arial Black" panose="020B0A04020102020204" pitchFamily="34" charset="0"/>
              <a:ea typeface="宋体" panose="02010600030101010101" pitchFamily="2" charset="-122"/>
            </a:endParaRPr>
          </a:p>
        </p:txBody>
      </p:sp>
      <p:sp>
        <p:nvSpPr>
          <p:cNvPr id="165893" name="Rectangle 5">
            <a:extLst>
              <a:ext uri="{FF2B5EF4-FFF2-40B4-BE49-F238E27FC236}">
                <a16:creationId xmlns:a16="http://schemas.microsoft.com/office/drawing/2014/main" id="{E2AAB9E1-397F-4CD3-9BE8-3051EB9C0F1A}"/>
              </a:ext>
            </a:extLst>
          </p:cNvPr>
          <p:cNvSpPr>
            <a:spLocks noChangeArrowheads="1"/>
          </p:cNvSpPr>
          <p:nvPr/>
        </p:nvSpPr>
        <p:spPr bwMode="auto">
          <a:xfrm>
            <a:off x="1042988" y="4076700"/>
            <a:ext cx="6710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2400">
                <a:solidFill>
                  <a:srgbClr val="C00000"/>
                </a:solidFill>
                <a:ea typeface="宋体" panose="02010600030101010101" pitchFamily="2" charset="-122"/>
              </a:rPr>
              <a:t>T</a:t>
            </a:r>
            <a:r>
              <a:rPr lang="en-US" altLang="zh-CN" sz="2400" baseline="-25000">
                <a:solidFill>
                  <a:srgbClr val="C00000"/>
                </a:solidFill>
                <a:ea typeface="宋体" panose="02010600030101010101" pitchFamily="2" charset="-122"/>
              </a:rPr>
              <a:t>parallel</a:t>
            </a:r>
            <a:r>
              <a:rPr lang="en-US" altLang="zh-CN" sz="2400">
                <a:solidFill>
                  <a:srgbClr val="C00000"/>
                </a:solidFill>
                <a:ea typeface="宋体" panose="02010600030101010101" pitchFamily="2" charset="-122"/>
              </a:rPr>
              <a:t> = 0.9 x T</a:t>
            </a:r>
            <a:r>
              <a:rPr lang="en-US" altLang="zh-CN" sz="2400" baseline="-25000">
                <a:solidFill>
                  <a:srgbClr val="C00000"/>
                </a:solidFill>
                <a:ea typeface="宋体" panose="02010600030101010101" pitchFamily="2" charset="-122"/>
              </a:rPr>
              <a:t>serial </a:t>
            </a:r>
            <a:r>
              <a:rPr lang="en-US" altLang="zh-CN" sz="2400">
                <a:solidFill>
                  <a:srgbClr val="C00000"/>
                </a:solidFill>
                <a:ea typeface="宋体" panose="02010600030101010101" pitchFamily="2" charset="-122"/>
              </a:rPr>
              <a:t>/ p + 0.1 x T</a:t>
            </a:r>
            <a:r>
              <a:rPr lang="en-US" altLang="zh-CN" sz="2400" baseline="-25000">
                <a:solidFill>
                  <a:srgbClr val="C00000"/>
                </a:solidFill>
                <a:ea typeface="宋体" panose="02010600030101010101" pitchFamily="2" charset="-122"/>
              </a:rPr>
              <a:t>serial</a:t>
            </a:r>
            <a:r>
              <a:rPr lang="en-US" altLang="zh-CN" sz="2400">
                <a:solidFill>
                  <a:srgbClr val="C00000"/>
                </a:solidFill>
                <a:ea typeface="宋体" panose="02010600030101010101" pitchFamily="2" charset="-122"/>
              </a:rPr>
              <a:t>  = 18 / p + 2</a:t>
            </a:r>
            <a:endParaRPr lang="en-US" altLang="zh-CN" sz="2400">
              <a:solidFill>
                <a:srgbClr val="C00000"/>
              </a:solidFill>
              <a:latin typeface="Arial Black" panose="020B0A04020102020204" pitchFamily="34" charset="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a:extLst>
              <a:ext uri="{FF2B5EF4-FFF2-40B4-BE49-F238E27FC236}">
                <a16:creationId xmlns:a16="http://schemas.microsoft.com/office/drawing/2014/main" id="{2E16812C-7821-448A-ACB1-91FCE65DDD2F}"/>
              </a:ext>
            </a:extLst>
          </p:cNvPr>
          <p:cNvSpPr>
            <a:spLocks noGrp="1" noChangeArrowheads="1"/>
          </p:cNvSpPr>
          <p:nvPr>
            <p:ph type="title"/>
          </p:nvPr>
        </p:nvSpPr>
        <p:spPr/>
        <p:txBody>
          <a:bodyPr/>
          <a:lstStyle/>
          <a:p>
            <a:r>
              <a:rPr lang="en-US" altLang="zh-CN">
                <a:ea typeface="宋体" panose="02010600030101010101" pitchFamily="2" charset="-122"/>
              </a:rPr>
              <a:t>Example (cont.)</a:t>
            </a:r>
          </a:p>
        </p:txBody>
      </p:sp>
      <p:sp>
        <p:nvSpPr>
          <p:cNvPr id="166915" name="Content Placeholder 2">
            <a:extLst>
              <a:ext uri="{FF2B5EF4-FFF2-40B4-BE49-F238E27FC236}">
                <a16:creationId xmlns:a16="http://schemas.microsoft.com/office/drawing/2014/main" id="{D98FC283-B403-41DC-B20E-B568E02A5CB2}"/>
              </a:ext>
            </a:extLst>
          </p:cNvPr>
          <p:cNvSpPr>
            <a:spLocks noGrp="1" noChangeArrowheads="1"/>
          </p:cNvSpPr>
          <p:nvPr>
            <p:ph idx="1"/>
          </p:nvPr>
        </p:nvSpPr>
        <p:spPr>
          <a:xfrm>
            <a:off x="684213" y="1125538"/>
            <a:ext cx="8270875" cy="1008062"/>
          </a:xfrm>
        </p:spPr>
        <p:txBody>
          <a:bodyPr/>
          <a:lstStyle/>
          <a:p>
            <a:r>
              <a:rPr lang="en-US" altLang="zh-CN">
                <a:ea typeface="宋体" panose="02010600030101010101" pitchFamily="2" charset="-122"/>
              </a:rPr>
              <a:t>Speed up</a:t>
            </a:r>
          </a:p>
        </p:txBody>
      </p:sp>
      <p:sp>
        <p:nvSpPr>
          <p:cNvPr id="166916" name="Rectangle 4">
            <a:extLst>
              <a:ext uri="{FF2B5EF4-FFF2-40B4-BE49-F238E27FC236}">
                <a16:creationId xmlns:a16="http://schemas.microsoft.com/office/drawing/2014/main" id="{1AA7F018-1D08-4292-A54F-1D4948A92F5F}"/>
              </a:ext>
            </a:extLst>
          </p:cNvPr>
          <p:cNvSpPr>
            <a:spLocks noChangeArrowheads="1"/>
          </p:cNvSpPr>
          <p:nvPr/>
        </p:nvSpPr>
        <p:spPr bwMode="auto">
          <a:xfrm>
            <a:off x="1908175" y="2997200"/>
            <a:ext cx="3789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2400">
                <a:solidFill>
                  <a:srgbClr val="C00000"/>
                </a:solidFill>
                <a:ea typeface="宋体" panose="02010600030101010101" pitchFamily="2" charset="-122"/>
              </a:rPr>
              <a:t>0.9 x T</a:t>
            </a:r>
            <a:r>
              <a:rPr lang="en-US" altLang="zh-CN" sz="2400" baseline="-25000">
                <a:solidFill>
                  <a:srgbClr val="C00000"/>
                </a:solidFill>
                <a:ea typeface="宋体" panose="02010600030101010101" pitchFamily="2" charset="-122"/>
              </a:rPr>
              <a:t>serial </a:t>
            </a:r>
            <a:r>
              <a:rPr lang="en-US" altLang="zh-CN" sz="2400">
                <a:solidFill>
                  <a:srgbClr val="C00000"/>
                </a:solidFill>
                <a:ea typeface="宋体" panose="02010600030101010101" pitchFamily="2" charset="-122"/>
              </a:rPr>
              <a:t>/ p + 0.1 x T</a:t>
            </a:r>
            <a:r>
              <a:rPr lang="en-US" altLang="zh-CN" sz="2400" baseline="-25000">
                <a:solidFill>
                  <a:srgbClr val="C00000"/>
                </a:solidFill>
                <a:ea typeface="宋体" panose="02010600030101010101" pitchFamily="2" charset="-122"/>
              </a:rPr>
              <a:t>serial</a:t>
            </a:r>
            <a:endParaRPr lang="en-US" altLang="zh-CN" sz="2400">
              <a:solidFill>
                <a:srgbClr val="C00000"/>
              </a:solidFill>
              <a:latin typeface="Arial Black" panose="020B0A04020102020204" pitchFamily="34" charset="0"/>
              <a:ea typeface="宋体" panose="02010600030101010101" pitchFamily="2" charset="-122"/>
            </a:endParaRPr>
          </a:p>
        </p:txBody>
      </p:sp>
      <p:sp>
        <p:nvSpPr>
          <p:cNvPr id="166917" name="Rectangle 5">
            <a:extLst>
              <a:ext uri="{FF2B5EF4-FFF2-40B4-BE49-F238E27FC236}">
                <a16:creationId xmlns:a16="http://schemas.microsoft.com/office/drawing/2014/main" id="{86387AAD-5419-455E-A511-692707F14463}"/>
              </a:ext>
            </a:extLst>
          </p:cNvPr>
          <p:cNvSpPr>
            <a:spLocks noChangeArrowheads="1"/>
          </p:cNvSpPr>
          <p:nvPr/>
        </p:nvSpPr>
        <p:spPr bwMode="auto">
          <a:xfrm>
            <a:off x="3348038" y="2349500"/>
            <a:ext cx="860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2400">
                <a:solidFill>
                  <a:srgbClr val="C00000"/>
                </a:solidFill>
                <a:ea typeface="宋体" panose="02010600030101010101" pitchFamily="2" charset="-122"/>
              </a:rPr>
              <a:t>T</a:t>
            </a:r>
            <a:r>
              <a:rPr lang="en-US" altLang="zh-CN" sz="2400" baseline="-25000">
                <a:solidFill>
                  <a:srgbClr val="C00000"/>
                </a:solidFill>
                <a:ea typeface="宋体" panose="02010600030101010101" pitchFamily="2" charset="-122"/>
              </a:rPr>
              <a:t>serial</a:t>
            </a:r>
            <a:endParaRPr lang="en-US" altLang="zh-CN" sz="2400" baseline="-25000">
              <a:solidFill>
                <a:schemeClr val="tx1"/>
              </a:solidFill>
              <a:latin typeface="Arial Black" panose="020B0A04020102020204" pitchFamily="34" charset="0"/>
              <a:ea typeface="宋体" panose="02010600030101010101" pitchFamily="2" charset="-122"/>
            </a:endParaRPr>
          </a:p>
        </p:txBody>
      </p:sp>
      <p:sp>
        <p:nvSpPr>
          <p:cNvPr id="166918" name="Rectangle 6">
            <a:extLst>
              <a:ext uri="{FF2B5EF4-FFF2-40B4-BE49-F238E27FC236}">
                <a16:creationId xmlns:a16="http://schemas.microsoft.com/office/drawing/2014/main" id="{72A63920-B32A-45C2-983A-29BF2D851AA6}"/>
              </a:ext>
            </a:extLst>
          </p:cNvPr>
          <p:cNvSpPr>
            <a:spLocks noChangeArrowheads="1"/>
          </p:cNvSpPr>
          <p:nvPr/>
        </p:nvSpPr>
        <p:spPr bwMode="auto">
          <a:xfrm>
            <a:off x="971550" y="2708275"/>
            <a:ext cx="8128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a:solidFill>
                  <a:srgbClr val="C00000"/>
                </a:solidFill>
                <a:ea typeface="宋体" panose="02010600030101010101" pitchFamily="2" charset="-122"/>
              </a:rPr>
              <a:t>S =</a:t>
            </a:r>
            <a:endParaRPr lang="en-US" altLang="zh-CN">
              <a:solidFill>
                <a:schemeClr val="tx1"/>
              </a:solidFill>
              <a:latin typeface="Arial Black" panose="020B0A04020102020204" pitchFamily="34" charset="0"/>
              <a:ea typeface="宋体" panose="02010600030101010101" pitchFamily="2" charset="-122"/>
            </a:endParaRPr>
          </a:p>
        </p:txBody>
      </p:sp>
      <p:sp>
        <p:nvSpPr>
          <p:cNvPr id="166919" name="Rectangle 7">
            <a:extLst>
              <a:ext uri="{FF2B5EF4-FFF2-40B4-BE49-F238E27FC236}">
                <a16:creationId xmlns:a16="http://schemas.microsoft.com/office/drawing/2014/main" id="{DF9C54AF-514C-49DD-BCA9-E5DE7F458C47}"/>
              </a:ext>
            </a:extLst>
          </p:cNvPr>
          <p:cNvSpPr>
            <a:spLocks noChangeArrowheads="1"/>
          </p:cNvSpPr>
          <p:nvPr/>
        </p:nvSpPr>
        <p:spPr bwMode="auto">
          <a:xfrm>
            <a:off x="5724525" y="2708275"/>
            <a:ext cx="4254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a:solidFill>
                  <a:srgbClr val="C00000"/>
                </a:solidFill>
                <a:ea typeface="宋体" panose="02010600030101010101" pitchFamily="2" charset="-122"/>
              </a:rPr>
              <a:t>=</a:t>
            </a:r>
            <a:endParaRPr lang="en-US" altLang="zh-CN">
              <a:solidFill>
                <a:schemeClr val="tx1"/>
              </a:solidFill>
              <a:latin typeface="Arial Black" panose="020B0A04020102020204" pitchFamily="34" charset="0"/>
              <a:ea typeface="宋体" panose="02010600030101010101" pitchFamily="2" charset="-122"/>
            </a:endParaRPr>
          </a:p>
        </p:txBody>
      </p:sp>
      <p:sp>
        <p:nvSpPr>
          <p:cNvPr id="166920" name="Rectangle 8">
            <a:extLst>
              <a:ext uri="{FF2B5EF4-FFF2-40B4-BE49-F238E27FC236}">
                <a16:creationId xmlns:a16="http://schemas.microsoft.com/office/drawing/2014/main" id="{D93D3EDC-A4BC-48F9-9AC3-AA954044A062}"/>
              </a:ext>
            </a:extLst>
          </p:cNvPr>
          <p:cNvSpPr>
            <a:spLocks noChangeArrowheads="1"/>
          </p:cNvSpPr>
          <p:nvPr/>
        </p:nvSpPr>
        <p:spPr bwMode="auto">
          <a:xfrm>
            <a:off x="6300788" y="2997200"/>
            <a:ext cx="1474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rgbClr val="000000"/>
              </a:buClr>
              <a:buFont typeface="Wingdings" panose="05000000000000000000" pitchFamily="2" charset="2"/>
              <a:buNone/>
            </a:pPr>
            <a:r>
              <a:rPr lang="en-US" altLang="zh-CN" sz="2400">
                <a:solidFill>
                  <a:srgbClr val="C00000"/>
                </a:solidFill>
                <a:ea typeface="宋体" panose="02010600030101010101" pitchFamily="2" charset="-122"/>
              </a:rPr>
              <a:t>18 / p + 2</a:t>
            </a:r>
            <a:endParaRPr lang="en-US" altLang="zh-CN" sz="2400">
              <a:solidFill>
                <a:srgbClr val="C00000"/>
              </a:solidFill>
              <a:latin typeface="Arial Black" panose="020B0A04020102020204" pitchFamily="34" charset="0"/>
              <a:ea typeface="宋体" panose="02010600030101010101" pitchFamily="2" charset="-122"/>
            </a:endParaRPr>
          </a:p>
        </p:txBody>
      </p:sp>
      <p:sp>
        <p:nvSpPr>
          <p:cNvPr id="166921" name="Rectangle 9">
            <a:extLst>
              <a:ext uri="{FF2B5EF4-FFF2-40B4-BE49-F238E27FC236}">
                <a16:creationId xmlns:a16="http://schemas.microsoft.com/office/drawing/2014/main" id="{7450838D-E813-401D-90AA-13FF09A9DD90}"/>
              </a:ext>
            </a:extLst>
          </p:cNvPr>
          <p:cNvSpPr>
            <a:spLocks noChangeArrowheads="1"/>
          </p:cNvSpPr>
          <p:nvPr/>
        </p:nvSpPr>
        <p:spPr bwMode="auto">
          <a:xfrm>
            <a:off x="6732588" y="2420938"/>
            <a:ext cx="52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2400">
                <a:solidFill>
                  <a:srgbClr val="C00000"/>
                </a:solidFill>
                <a:ea typeface="宋体" panose="02010600030101010101" pitchFamily="2" charset="-122"/>
              </a:rPr>
              <a:t>20</a:t>
            </a:r>
            <a:endParaRPr lang="en-US" altLang="zh-CN">
              <a:solidFill>
                <a:schemeClr val="tx1"/>
              </a:solidFill>
              <a:latin typeface="Arial Black" panose="020B0A04020102020204" pitchFamily="34" charset="0"/>
              <a:ea typeface="宋体" panose="02010600030101010101" pitchFamily="2" charset="-122"/>
            </a:endParaRPr>
          </a:p>
        </p:txBody>
      </p:sp>
      <p:cxnSp>
        <p:nvCxnSpPr>
          <p:cNvPr id="166922" name="Straight Connector 11">
            <a:extLst>
              <a:ext uri="{FF2B5EF4-FFF2-40B4-BE49-F238E27FC236}">
                <a16:creationId xmlns:a16="http://schemas.microsoft.com/office/drawing/2014/main" id="{A963FFC6-ADA9-4153-944F-68F4C653179D}"/>
              </a:ext>
            </a:extLst>
          </p:cNvPr>
          <p:cNvCxnSpPr>
            <a:cxnSpLocks noChangeShapeType="1"/>
          </p:cNvCxnSpPr>
          <p:nvPr/>
        </p:nvCxnSpPr>
        <p:spPr bwMode="auto">
          <a:xfrm>
            <a:off x="2051050" y="2924175"/>
            <a:ext cx="3600450" cy="0"/>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166923" name="Straight Connector 13">
            <a:extLst>
              <a:ext uri="{FF2B5EF4-FFF2-40B4-BE49-F238E27FC236}">
                <a16:creationId xmlns:a16="http://schemas.microsoft.com/office/drawing/2014/main" id="{3C8760B8-2AFB-4FCC-BF90-A7E09E2F218F}"/>
              </a:ext>
            </a:extLst>
          </p:cNvPr>
          <p:cNvCxnSpPr>
            <a:cxnSpLocks noChangeShapeType="1"/>
          </p:cNvCxnSpPr>
          <p:nvPr/>
        </p:nvCxnSpPr>
        <p:spPr bwMode="auto">
          <a:xfrm>
            <a:off x="6372225" y="2924175"/>
            <a:ext cx="1295400" cy="0"/>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a:extLst>
              <a:ext uri="{FF2B5EF4-FFF2-40B4-BE49-F238E27FC236}">
                <a16:creationId xmlns:a16="http://schemas.microsoft.com/office/drawing/2014/main" id="{183819C6-635F-47E9-884C-36E6F4BC63E7}"/>
              </a:ext>
            </a:extLst>
          </p:cNvPr>
          <p:cNvSpPr>
            <a:spLocks noGrp="1" noChangeArrowheads="1"/>
          </p:cNvSpPr>
          <p:nvPr>
            <p:ph type="title"/>
          </p:nvPr>
        </p:nvSpPr>
        <p:spPr/>
        <p:txBody>
          <a:bodyPr/>
          <a:lstStyle/>
          <a:p>
            <a:r>
              <a:rPr lang="en-US" altLang="zh-CN">
                <a:ea typeface="宋体" panose="02010600030101010101" pitchFamily="2" charset="-122"/>
              </a:rPr>
              <a:t>Scalability</a:t>
            </a:r>
          </a:p>
        </p:txBody>
      </p:sp>
      <p:sp>
        <p:nvSpPr>
          <p:cNvPr id="167939" name="Content Placeholder 2">
            <a:extLst>
              <a:ext uri="{FF2B5EF4-FFF2-40B4-BE49-F238E27FC236}">
                <a16:creationId xmlns:a16="http://schemas.microsoft.com/office/drawing/2014/main" id="{97186E36-61F4-4347-BC65-D0687E97B5DE}"/>
              </a:ext>
            </a:extLst>
          </p:cNvPr>
          <p:cNvSpPr>
            <a:spLocks noGrp="1" noChangeArrowheads="1"/>
          </p:cNvSpPr>
          <p:nvPr>
            <p:ph idx="1"/>
          </p:nvPr>
        </p:nvSpPr>
        <p:spPr>
          <a:xfrm>
            <a:off x="611188" y="981075"/>
            <a:ext cx="8270875" cy="5111750"/>
          </a:xfrm>
        </p:spPr>
        <p:txBody>
          <a:bodyPr/>
          <a:lstStyle/>
          <a:p>
            <a:r>
              <a:rPr lang="en-US" altLang="zh-CN" sz="2800">
                <a:ea typeface="宋体" panose="02010600030101010101" pitchFamily="2" charset="-122"/>
              </a:rPr>
              <a:t>In general, a problem is </a:t>
            </a:r>
            <a:r>
              <a:rPr lang="en-US" altLang="zh-CN" sz="2800" i="1">
                <a:solidFill>
                  <a:srgbClr val="0066FF"/>
                </a:solidFill>
                <a:ea typeface="宋体" panose="02010600030101010101" pitchFamily="2" charset="-122"/>
              </a:rPr>
              <a:t>scalable</a:t>
            </a:r>
            <a:r>
              <a:rPr lang="en-US" altLang="zh-CN" sz="2800">
                <a:ea typeface="宋体" panose="02010600030101010101" pitchFamily="2" charset="-122"/>
              </a:rPr>
              <a:t> if it can handle ever increasing problem sizes.</a:t>
            </a:r>
          </a:p>
          <a:p>
            <a:r>
              <a:rPr lang="en-US" altLang="zh-CN" sz="2800">
                <a:ea typeface="宋体" panose="02010600030101010101" pitchFamily="2" charset="-122"/>
              </a:rPr>
              <a:t>If we increase the number of processes/threads and keep the efficiency fixed without increasing problem size, the problem is </a:t>
            </a:r>
            <a:r>
              <a:rPr lang="en-US" altLang="zh-CN" sz="2800" i="1">
                <a:solidFill>
                  <a:srgbClr val="0066FF"/>
                </a:solidFill>
                <a:ea typeface="宋体" panose="02010600030101010101" pitchFamily="2" charset="-122"/>
              </a:rPr>
              <a:t>strongly scalable</a:t>
            </a:r>
            <a:r>
              <a:rPr lang="en-US" altLang="zh-CN" sz="2800">
                <a:ea typeface="宋体" panose="02010600030101010101" pitchFamily="2" charset="-122"/>
              </a:rPr>
              <a:t>.</a:t>
            </a:r>
          </a:p>
          <a:p>
            <a:r>
              <a:rPr lang="en-US" altLang="zh-CN" sz="2800">
                <a:ea typeface="宋体" panose="02010600030101010101" pitchFamily="2" charset="-122"/>
              </a:rPr>
              <a:t>If we keep the efficiency fixed by increasing the problem size at the same rate as we increase the number of processes/threads, the problem is </a:t>
            </a:r>
            <a:r>
              <a:rPr lang="en-US" altLang="zh-CN" sz="2800" i="1">
                <a:solidFill>
                  <a:srgbClr val="0066FF"/>
                </a:solidFill>
                <a:ea typeface="宋体" panose="02010600030101010101" pitchFamily="2" charset="-122"/>
              </a:rPr>
              <a:t>weakly scalable</a:t>
            </a:r>
            <a:r>
              <a:rPr lang="en-US" altLang="zh-CN" sz="2800">
                <a:ea typeface="宋体" panose="02010600030101010101" pitchFamily="2" charset="-122"/>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analog clocks,clipped images,clocks,cropped images,cropped pictures,icons,PNG,timepieces,times,transparent background,wall clocks">
            <a:extLst>
              <a:ext uri="{FF2B5EF4-FFF2-40B4-BE49-F238E27FC236}">
                <a16:creationId xmlns:a16="http://schemas.microsoft.com/office/drawing/2014/main" id="{3C742817-4E1D-409D-939F-D7E05A76E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2565400"/>
            <a:ext cx="30956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Title 1">
            <a:extLst>
              <a:ext uri="{FF2B5EF4-FFF2-40B4-BE49-F238E27FC236}">
                <a16:creationId xmlns:a16="http://schemas.microsoft.com/office/drawing/2014/main" id="{379D3392-0D0B-48D4-AC23-12C5C7BDACC9}"/>
              </a:ext>
            </a:extLst>
          </p:cNvPr>
          <p:cNvSpPr>
            <a:spLocks noGrp="1" noChangeArrowheads="1"/>
          </p:cNvSpPr>
          <p:nvPr>
            <p:ph type="title"/>
          </p:nvPr>
        </p:nvSpPr>
        <p:spPr/>
        <p:txBody>
          <a:bodyPr/>
          <a:lstStyle/>
          <a:p>
            <a:r>
              <a:rPr lang="en-US" altLang="zh-CN">
                <a:ea typeface="宋体" panose="02010600030101010101" pitchFamily="2" charset="-122"/>
              </a:rPr>
              <a:t>Taking Timings</a:t>
            </a:r>
          </a:p>
        </p:txBody>
      </p:sp>
      <p:sp>
        <p:nvSpPr>
          <p:cNvPr id="168964" name="Content Placeholder 2">
            <a:extLst>
              <a:ext uri="{FF2B5EF4-FFF2-40B4-BE49-F238E27FC236}">
                <a16:creationId xmlns:a16="http://schemas.microsoft.com/office/drawing/2014/main" id="{A82B6BB1-D7D2-4D65-8892-0ED6CB3C5F4B}"/>
              </a:ext>
            </a:extLst>
          </p:cNvPr>
          <p:cNvSpPr>
            <a:spLocks noGrp="1" noChangeArrowheads="1"/>
          </p:cNvSpPr>
          <p:nvPr>
            <p:ph idx="1"/>
          </p:nvPr>
        </p:nvSpPr>
        <p:spPr/>
        <p:txBody>
          <a:bodyPr/>
          <a:lstStyle/>
          <a:p>
            <a:r>
              <a:rPr lang="en-US" altLang="zh-CN">
                <a:ea typeface="宋体" panose="02010600030101010101" pitchFamily="2" charset="-122"/>
              </a:rPr>
              <a:t>What is time?</a:t>
            </a:r>
          </a:p>
          <a:p>
            <a:r>
              <a:rPr lang="en-US" altLang="zh-CN">
                <a:ea typeface="宋体" panose="02010600030101010101" pitchFamily="2" charset="-122"/>
              </a:rPr>
              <a:t>Start to finish?</a:t>
            </a:r>
          </a:p>
          <a:p>
            <a:r>
              <a:rPr lang="en-US" altLang="zh-CN">
                <a:ea typeface="宋体" panose="02010600030101010101" pitchFamily="2" charset="-122"/>
              </a:rPr>
              <a:t>A program segment of interest?</a:t>
            </a:r>
          </a:p>
          <a:p>
            <a:r>
              <a:rPr lang="en-US" altLang="zh-CN">
                <a:ea typeface="宋体" panose="02010600030101010101" pitchFamily="2" charset="-122"/>
              </a:rPr>
              <a:t>CPU time?</a:t>
            </a:r>
          </a:p>
          <a:p>
            <a:r>
              <a:rPr lang="en-US" altLang="zh-CN">
                <a:ea typeface="宋体" panose="02010600030101010101" pitchFamily="2" charset="-122"/>
              </a:rPr>
              <a:t>Wall clock time?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a:extLst>
              <a:ext uri="{FF2B5EF4-FFF2-40B4-BE49-F238E27FC236}">
                <a16:creationId xmlns:a16="http://schemas.microsoft.com/office/drawing/2014/main" id="{857551BB-6236-41B8-B742-1938512C257D}"/>
              </a:ext>
            </a:extLst>
          </p:cNvPr>
          <p:cNvSpPr>
            <a:spLocks noGrp="1" noChangeArrowheads="1"/>
          </p:cNvSpPr>
          <p:nvPr>
            <p:ph type="title"/>
          </p:nvPr>
        </p:nvSpPr>
        <p:spPr/>
        <p:txBody>
          <a:bodyPr/>
          <a:lstStyle/>
          <a:p>
            <a:r>
              <a:rPr lang="en-US" altLang="zh-CN">
                <a:ea typeface="宋体" panose="02010600030101010101" pitchFamily="2" charset="-122"/>
              </a:rPr>
              <a:t>Taking Timings</a:t>
            </a:r>
          </a:p>
        </p:txBody>
      </p:sp>
      <p:pic>
        <p:nvPicPr>
          <p:cNvPr id="169987" name="Picture 3">
            <a:extLst>
              <a:ext uri="{FF2B5EF4-FFF2-40B4-BE49-F238E27FC236}">
                <a16:creationId xmlns:a16="http://schemas.microsoft.com/office/drawing/2014/main" id="{88E61776-D7CB-4B27-910F-1879F5BF4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628775"/>
            <a:ext cx="810101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0D6D476-4A57-4543-AB6F-3A7578909690}"/>
              </a:ext>
            </a:extLst>
          </p:cNvPr>
          <p:cNvSpPr txBox="1"/>
          <p:nvPr/>
        </p:nvSpPr>
        <p:spPr>
          <a:xfrm>
            <a:off x="5651500" y="1196975"/>
            <a:ext cx="1692275" cy="904875"/>
          </a:xfrm>
          <a:prstGeom prst="rect">
            <a:avLst/>
          </a:prstGeom>
          <a:noFill/>
        </p:spPr>
        <p:txBody>
          <a:bodyPr wrap="none">
            <a:spAutoFit/>
          </a:bodyPr>
          <a:lstStyle/>
          <a:p>
            <a:pPr eaLnBrk="1" hangingPunct="1">
              <a:spcBef>
                <a:spcPct val="20000"/>
              </a:spcBef>
              <a:buClr>
                <a:schemeClr val="tx1"/>
              </a:buClr>
              <a:buSzPct val="60000"/>
              <a:buFont typeface="Wingdings" pitchFamily="2" charset="2"/>
              <a:buNone/>
              <a:defRPr/>
            </a:pPr>
            <a:r>
              <a:rPr lang="en-US" sz="2400" dirty="0">
                <a:solidFill>
                  <a:srgbClr val="00B050"/>
                </a:solidFill>
                <a:latin typeface="+mn-lt"/>
              </a:rPr>
              <a:t>theoretical </a:t>
            </a:r>
          </a:p>
          <a:p>
            <a:pPr eaLnBrk="1" hangingPunct="1">
              <a:spcBef>
                <a:spcPct val="20000"/>
              </a:spcBef>
              <a:buClr>
                <a:schemeClr val="tx1"/>
              </a:buClr>
              <a:buSzPct val="60000"/>
              <a:buFont typeface="Wingdings" pitchFamily="2" charset="2"/>
              <a:buNone/>
              <a:defRPr/>
            </a:pPr>
            <a:r>
              <a:rPr lang="en-US" sz="2400" dirty="0">
                <a:solidFill>
                  <a:srgbClr val="00B050"/>
                </a:solidFill>
                <a:latin typeface="+mn-lt"/>
              </a:rPr>
              <a:t>function</a:t>
            </a:r>
          </a:p>
        </p:txBody>
      </p:sp>
      <p:sp>
        <p:nvSpPr>
          <p:cNvPr id="169989" name="Freeform 6">
            <a:extLst>
              <a:ext uri="{FF2B5EF4-FFF2-40B4-BE49-F238E27FC236}">
                <a16:creationId xmlns:a16="http://schemas.microsoft.com/office/drawing/2014/main" id="{BB431586-7E63-4A1C-90FE-476A0C85D573}"/>
              </a:ext>
            </a:extLst>
          </p:cNvPr>
          <p:cNvSpPr>
            <a:spLocks noChangeArrowheads="1"/>
          </p:cNvSpPr>
          <p:nvPr/>
        </p:nvSpPr>
        <p:spPr bwMode="auto">
          <a:xfrm>
            <a:off x="3513138" y="1509713"/>
            <a:ext cx="2117725" cy="725487"/>
          </a:xfrm>
          <a:custGeom>
            <a:avLst/>
            <a:gdLst>
              <a:gd name="T0" fmla="*/ 2108219 w 2119086"/>
              <a:gd name="T1" fmla="*/ 0 h 725714"/>
              <a:gd name="T2" fmla="*/ 1039670 w 2119086"/>
              <a:gd name="T3" fmla="*/ 43431 h 725714"/>
              <a:gd name="T4" fmla="*/ 1530625 w 2119086"/>
              <a:gd name="T5" fmla="*/ 492253 h 725714"/>
              <a:gd name="T6" fmla="*/ 462076 w 2119086"/>
              <a:gd name="T7" fmla="*/ 361953 h 725714"/>
              <a:gd name="T8" fmla="*/ 0 w 2119086"/>
              <a:gd name="T9" fmla="*/ 723898 h 725714"/>
              <a:gd name="T10" fmla="*/ 0 60000 65536"/>
              <a:gd name="T11" fmla="*/ 0 60000 65536"/>
              <a:gd name="T12" fmla="*/ 0 60000 65536"/>
              <a:gd name="T13" fmla="*/ 0 60000 65536"/>
              <a:gd name="T14" fmla="*/ 0 60000 65536"/>
              <a:gd name="T15" fmla="*/ 0 w 2119086"/>
              <a:gd name="T16" fmla="*/ 0 h 725714"/>
              <a:gd name="T17" fmla="*/ 2119086 w 2119086"/>
              <a:gd name="T18" fmla="*/ 725714 h 725714"/>
            </a:gdLst>
            <a:ahLst/>
            <a:cxnLst>
              <a:cxn ang="T10">
                <a:pos x="T0" y="T1"/>
              </a:cxn>
              <a:cxn ang="T11">
                <a:pos x="T2" y="T3"/>
              </a:cxn>
              <a:cxn ang="T12">
                <a:pos x="T4" y="T5"/>
              </a:cxn>
              <a:cxn ang="T13">
                <a:pos x="T6" y="T7"/>
              </a:cxn>
              <a:cxn ang="T14">
                <a:pos x="T8" y="T9"/>
              </a:cxn>
            </a:cxnLst>
            <a:rect l="T15" t="T16" r="T17" b="T18"/>
            <a:pathLst>
              <a:path w="2119086" h="725714">
                <a:moveTo>
                  <a:pt x="2119086" y="0"/>
                </a:moveTo>
                <a:lnTo>
                  <a:pt x="1045029" y="43543"/>
                </a:lnTo>
                <a:cubicBezTo>
                  <a:pt x="948267" y="125791"/>
                  <a:pt x="1635276" y="440266"/>
                  <a:pt x="1538514" y="493485"/>
                </a:cubicBezTo>
                <a:cubicBezTo>
                  <a:pt x="1441752" y="546704"/>
                  <a:pt x="720876" y="324152"/>
                  <a:pt x="464457" y="362857"/>
                </a:cubicBezTo>
                <a:cubicBezTo>
                  <a:pt x="208038" y="401562"/>
                  <a:pt x="104019" y="563638"/>
                  <a:pt x="0" y="725714"/>
                </a:cubicBezTo>
              </a:path>
            </a:pathLst>
          </a:custGeom>
          <a:noFill/>
          <a:ln w="9525" algn="ctr">
            <a:solidFill>
              <a:srgbClr val="00B050"/>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69990" name="Rectangle 7">
            <a:extLst>
              <a:ext uri="{FF2B5EF4-FFF2-40B4-BE49-F238E27FC236}">
                <a16:creationId xmlns:a16="http://schemas.microsoft.com/office/drawing/2014/main" id="{CB12E078-24A7-4B5C-881A-C4F821D9106E}"/>
              </a:ext>
            </a:extLst>
          </p:cNvPr>
          <p:cNvSpPr>
            <a:spLocks noChangeArrowheads="1"/>
          </p:cNvSpPr>
          <p:nvPr/>
        </p:nvSpPr>
        <p:spPr bwMode="auto">
          <a:xfrm>
            <a:off x="1187450" y="4437063"/>
            <a:ext cx="1509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2000">
                <a:solidFill>
                  <a:srgbClr val="00B050"/>
                </a:solidFill>
                <a:latin typeface="NimbusMonL-Regu-Extend_850"/>
                <a:ea typeface="宋体" panose="02010600030101010101" pitchFamily="2" charset="-122"/>
              </a:rPr>
              <a:t>MPI_Wtime</a:t>
            </a:r>
            <a:endParaRPr lang="en-US" altLang="zh-CN" sz="2000">
              <a:solidFill>
                <a:srgbClr val="00B050"/>
              </a:solidFill>
              <a:latin typeface="Arial Black" panose="020B0A04020102020204" pitchFamily="34" charset="0"/>
              <a:ea typeface="宋体" panose="02010600030101010101" pitchFamily="2" charset="-122"/>
            </a:endParaRPr>
          </a:p>
        </p:txBody>
      </p:sp>
      <p:sp>
        <p:nvSpPr>
          <p:cNvPr id="169991" name="Rectangle 8">
            <a:extLst>
              <a:ext uri="{FF2B5EF4-FFF2-40B4-BE49-F238E27FC236}">
                <a16:creationId xmlns:a16="http://schemas.microsoft.com/office/drawing/2014/main" id="{BF8A79F8-4B0B-485D-95A8-3EBF682B5621}"/>
              </a:ext>
            </a:extLst>
          </p:cNvPr>
          <p:cNvSpPr>
            <a:spLocks noChangeArrowheads="1"/>
          </p:cNvSpPr>
          <p:nvPr/>
        </p:nvSpPr>
        <p:spPr bwMode="auto">
          <a:xfrm>
            <a:off x="4787900" y="4292600"/>
            <a:ext cx="2360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US" altLang="zh-CN" sz="2400">
                <a:solidFill>
                  <a:srgbClr val="00B050"/>
                </a:solidFill>
                <a:latin typeface="NimbusMonL-Regu-Extend_850"/>
                <a:ea typeface="宋体" panose="02010600030101010101" pitchFamily="2" charset="-122"/>
              </a:rPr>
              <a:t>omp_get_wtime</a:t>
            </a:r>
            <a:endParaRPr lang="en-US" altLang="zh-CN" sz="2400">
              <a:solidFill>
                <a:srgbClr val="00B050"/>
              </a:solidFill>
              <a:latin typeface="Arial Black" panose="020B0A04020102020204" pitchFamily="34" charset="0"/>
              <a:ea typeface="宋体" panose="02010600030101010101" pitchFamily="2" charset="-122"/>
            </a:endParaRPr>
          </a:p>
        </p:txBody>
      </p:sp>
      <p:sp>
        <p:nvSpPr>
          <p:cNvPr id="169992" name="Freeform 9">
            <a:extLst>
              <a:ext uri="{FF2B5EF4-FFF2-40B4-BE49-F238E27FC236}">
                <a16:creationId xmlns:a16="http://schemas.microsoft.com/office/drawing/2014/main" id="{12203BF4-BC70-4959-AFCF-B54A1DB8765F}"/>
              </a:ext>
            </a:extLst>
          </p:cNvPr>
          <p:cNvSpPr>
            <a:spLocks noChangeArrowheads="1"/>
          </p:cNvSpPr>
          <p:nvPr/>
        </p:nvSpPr>
        <p:spPr bwMode="auto">
          <a:xfrm>
            <a:off x="1860550" y="2540000"/>
            <a:ext cx="1201738" cy="1800225"/>
          </a:xfrm>
          <a:custGeom>
            <a:avLst/>
            <a:gdLst>
              <a:gd name="T0" fmla="*/ 981097 w 1202266"/>
              <a:gd name="T1" fmla="*/ 0 h 1799771"/>
              <a:gd name="T2" fmla="*/ 26513 w 1202266"/>
              <a:gd name="T3" fmla="*/ 494485 h 1799771"/>
              <a:gd name="T4" fmla="*/ 1140196 w 1202266"/>
              <a:gd name="T5" fmla="*/ 552655 h 1799771"/>
              <a:gd name="T6" fmla="*/ 373637 w 1202266"/>
              <a:gd name="T7" fmla="*/ 1803406 h 1799771"/>
              <a:gd name="T8" fmla="*/ 0 60000 65536"/>
              <a:gd name="T9" fmla="*/ 0 60000 65536"/>
              <a:gd name="T10" fmla="*/ 0 60000 65536"/>
              <a:gd name="T11" fmla="*/ 0 60000 65536"/>
              <a:gd name="T12" fmla="*/ 0 w 1202266"/>
              <a:gd name="T13" fmla="*/ 0 h 1799771"/>
              <a:gd name="T14" fmla="*/ 1202266 w 1202266"/>
              <a:gd name="T15" fmla="*/ 1799771 h 1799771"/>
            </a:gdLst>
            <a:ahLst/>
            <a:cxnLst>
              <a:cxn ang="T8">
                <a:pos x="T0" y="T1"/>
              </a:cxn>
              <a:cxn ang="T9">
                <a:pos x="T2" y="T3"/>
              </a:cxn>
              <a:cxn ang="T10">
                <a:pos x="T4" y="T5"/>
              </a:cxn>
              <a:cxn ang="T11">
                <a:pos x="T6" y="T7"/>
              </a:cxn>
            </a:cxnLst>
            <a:rect l="T12" t="T13" r="T14" b="T15"/>
            <a:pathLst>
              <a:path w="1202266" h="1799771">
                <a:moveTo>
                  <a:pt x="984552" y="0"/>
                </a:moveTo>
                <a:cubicBezTo>
                  <a:pt x="492276" y="200781"/>
                  <a:pt x="0" y="401562"/>
                  <a:pt x="26609" y="493486"/>
                </a:cubicBezTo>
                <a:cubicBezTo>
                  <a:pt x="53218" y="585410"/>
                  <a:pt x="1086152" y="333829"/>
                  <a:pt x="1144209" y="551543"/>
                </a:cubicBezTo>
                <a:cubicBezTo>
                  <a:pt x="1202266" y="769257"/>
                  <a:pt x="788609" y="1284514"/>
                  <a:pt x="374952" y="1799771"/>
                </a:cubicBezTo>
              </a:path>
            </a:pathLst>
          </a:custGeom>
          <a:noFill/>
          <a:ln w="9525" algn="ctr">
            <a:solidFill>
              <a:srgbClr val="00B050"/>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69993" name="Freeform 10">
            <a:extLst>
              <a:ext uri="{FF2B5EF4-FFF2-40B4-BE49-F238E27FC236}">
                <a16:creationId xmlns:a16="http://schemas.microsoft.com/office/drawing/2014/main" id="{98D77885-EF5D-4D03-8A13-6DD8B18F7F25}"/>
              </a:ext>
            </a:extLst>
          </p:cNvPr>
          <p:cNvSpPr>
            <a:spLocks noChangeArrowheads="1"/>
          </p:cNvSpPr>
          <p:nvPr/>
        </p:nvSpPr>
        <p:spPr bwMode="auto">
          <a:xfrm>
            <a:off x="3686175" y="2540000"/>
            <a:ext cx="1263650" cy="1755775"/>
          </a:xfrm>
          <a:custGeom>
            <a:avLst/>
            <a:gdLst>
              <a:gd name="T0" fmla="*/ 0 w 1262742"/>
              <a:gd name="T1" fmla="*/ 0 h 1756229"/>
              <a:gd name="T2" fmla="*/ 1065654 w 1262742"/>
              <a:gd name="T3" fmla="*/ 376593 h 1756229"/>
              <a:gd name="T4" fmla="*/ 306557 w 1262742"/>
              <a:gd name="T5" fmla="*/ 579371 h 1756229"/>
              <a:gd name="T6" fmla="*/ 1270025 w 1262742"/>
              <a:gd name="T7" fmla="*/ 1752600 h 1756229"/>
              <a:gd name="T8" fmla="*/ 0 60000 65536"/>
              <a:gd name="T9" fmla="*/ 0 60000 65536"/>
              <a:gd name="T10" fmla="*/ 0 60000 65536"/>
              <a:gd name="T11" fmla="*/ 0 60000 65536"/>
              <a:gd name="T12" fmla="*/ 0 w 1262742"/>
              <a:gd name="T13" fmla="*/ 0 h 1756229"/>
              <a:gd name="T14" fmla="*/ 1262742 w 1262742"/>
              <a:gd name="T15" fmla="*/ 1756229 h 1756229"/>
            </a:gdLst>
            <a:ahLst/>
            <a:cxnLst>
              <a:cxn ang="T8">
                <a:pos x="T0" y="T1"/>
              </a:cxn>
              <a:cxn ang="T9">
                <a:pos x="T2" y="T3"/>
              </a:cxn>
              <a:cxn ang="T10">
                <a:pos x="T4" y="T5"/>
              </a:cxn>
              <a:cxn ang="T11">
                <a:pos x="T6" y="T7"/>
              </a:cxn>
            </a:cxnLst>
            <a:rect l="T12" t="T13" r="T14" b="T15"/>
            <a:pathLst>
              <a:path w="1262742" h="1756229">
                <a:moveTo>
                  <a:pt x="0" y="0"/>
                </a:moveTo>
                <a:cubicBezTo>
                  <a:pt x="504371" y="140304"/>
                  <a:pt x="1008742" y="280609"/>
                  <a:pt x="1059542" y="377371"/>
                </a:cubicBezTo>
                <a:cubicBezTo>
                  <a:pt x="1110342" y="474133"/>
                  <a:pt x="270933" y="350761"/>
                  <a:pt x="304800" y="580571"/>
                </a:cubicBezTo>
                <a:cubicBezTo>
                  <a:pt x="338667" y="810381"/>
                  <a:pt x="800704" y="1283305"/>
                  <a:pt x="1262742" y="1756229"/>
                </a:cubicBezTo>
              </a:path>
            </a:pathLst>
          </a:custGeom>
          <a:noFill/>
          <a:ln w="9525" algn="ctr">
            <a:solidFill>
              <a:srgbClr val="00B050"/>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98E11112-6C4B-4DE5-B497-0C8EF3CF7760}"/>
              </a:ext>
            </a:extLst>
          </p:cNvPr>
          <p:cNvSpPr>
            <a:spLocks noGrp="1" noChangeArrowheads="1"/>
          </p:cNvSpPr>
          <p:nvPr>
            <p:ph type="title"/>
          </p:nvPr>
        </p:nvSpPr>
        <p:spPr/>
        <p:txBody>
          <a:bodyPr/>
          <a:lstStyle/>
          <a:p>
            <a:r>
              <a:rPr lang="en-US" altLang="zh-CN">
                <a:ea typeface="宋体" panose="02010600030101010101" pitchFamily="2" charset="-122"/>
              </a:rPr>
              <a:t>Taking Timings</a:t>
            </a:r>
          </a:p>
        </p:txBody>
      </p:sp>
      <p:pic>
        <p:nvPicPr>
          <p:cNvPr id="171011" name="Picture 2">
            <a:extLst>
              <a:ext uri="{FF2B5EF4-FFF2-40B4-BE49-F238E27FC236}">
                <a16:creationId xmlns:a16="http://schemas.microsoft.com/office/drawing/2014/main" id="{E08109ED-3EA4-4884-BEA1-5A5822F90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628775"/>
            <a:ext cx="81565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Oval 5">
            <a:extLst>
              <a:ext uri="{FF2B5EF4-FFF2-40B4-BE49-F238E27FC236}">
                <a16:creationId xmlns:a16="http://schemas.microsoft.com/office/drawing/2014/main" id="{EBC98871-48CB-428C-9871-CEF04E3456AE}"/>
              </a:ext>
            </a:extLst>
          </p:cNvPr>
          <p:cNvSpPr>
            <a:spLocks noChangeArrowheads="1"/>
          </p:cNvSpPr>
          <p:nvPr/>
        </p:nvSpPr>
        <p:spPr bwMode="auto">
          <a:xfrm>
            <a:off x="468313" y="1557338"/>
            <a:ext cx="1366837" cy="43180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endParaRPr lang="en-GB" altLang="zh-CN">
              <a:solidFill>
                <a:schemeClr val="tx1"/>
              </a:solidFill>
              <a:latin typeface="Arial Black" panose="020B0A04020102020204" pitchFamily="34" charset="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a:extLst>
              <a:ext uri="{FF2B5EF4-FFF2-40B4-BE49-F238E27FC236}">
                <a16:creationId xmlns:a16="http://schemas.microsoft.com/office/drawing/2014/main" id="{54BE0EB4-1560-4E33-B8AC-FCCAE6476898}"/>
              </a:ext>
            </a:extLst>
          </p:cNvPr>
          <p:cNvSpPr>
            <a:spLocks noGrp="1" noChangeArrowheads="1"/>
          </p:cNvSpPr>
          <p:nvPr>
            <p:ph type="title"/>
          </p:nvPr>
        </p:nvSpPr>
        <p:spPr/>
        <p:txBody>
          <a:bodyPr/>
          <a:lstStyle/>
          <a:p>
            <a:r>
              <a:rPr lang="en-US" altLang="zh-CN">
                <a:ea typeface="宋体" panose="02010600030101010101" pitchFamily="2" charset="-122"/>
              </a:rPr>
              <a:t>Taking Timings</a:t>
            </a:r>
          </a:p>
        </p:txBody>
      </p:sp>
      <p:pic>
        <p:nvPicPr>
          <p:cNvPr id="172035" name="Picture 2">
            <a:extLst>
              <a:ext uri="{FF2B5EF4-FFF2-40B4-BE49-F238E27FC236}">
                <a16:creationId xmlns:a16="http://schemas.microsoft.com/office/drawing/2014/main" id="{FC9EF088-59E7-4643-95F5-CC7C8079A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8497887"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5762570-02B3-4467-A5C6-386CA3F2513D}"/>
              </a:ext>
            </a:extLst>
          </p:cNvPr>
          <p:cNvSpPr>
            <a:spLocks noGrp="1" noChangeArrowheads="1"/>
          </p:cNvSpPr>
          <p:nvPr>
            <p:ph type="title"/>
          </p:nvPr>
        </p:nvSpPr>
        <p:spPr/>
        <p:txBody>
          <a:bodyPr/>
          <a:lstStyle/>
          <a:p>
            <a:r>
              <a:rPr lang="en-US" altLang="zh-CN">
                <a:ea typeface="宋体" panose="02010600030101010101" pitchFamily="2" charset="-122"/>
              </a:rPr>
              <a:t>Drug discovery</a:t>
            </a:r>
          </a:p>
        </p:txBody>
      </p:sp>
      <p:pic>
        <p:nvPicPr>
          <p:cNvPr id="25603" name="Picture 2">
            <a:extLst>
              <a:ext uri="{FF2B5EF4-FFF2-40B4-BE49-F238E27FC236}">
                <a16:creationId xmlns:a16="http://schemas.microsoft.com/office/drawing/2014/main" id="{223DD5EC-43D6-45FF-A55C-942C72AF9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014413"/>
            <a:ext cx="3168650" cy="476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5">
            <a:extLst>
              <a:ext uri="{FF2B5EF4-FFF2-40B4-BE49-F238E27FC236}">
                <a16:creationId xmlns:a16="http://schemas.microsoft.com/office/drawing/2014/main" id="{33512FA6-D1E8-4AB4-91AD-68D9628D1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060575"/>
            <a:ext cx="4086225"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EEB0595E-8A1D-4487-AE2C-36FF3CF59448}"/>
              </a:ext>
            </a:extLst>
          </p:cNvPr>
          <p:cNvSpPr>
            <a:spLocks noGrp="1" noChangeArrowheads="1"/>
          </p:cNvSpPr>
          <p:nvPr>
            <p:ph type="title"/>
          </p:nvPr>
        </p:nvSpPr>
        <p:spPr/>
        <p:txBody>
          <a:bodyPr/>
          <a:lstStyle/>
          <a:p>
            <a:r>
              <a:rPr lang="en-US" altLang="zh-CN">
                <a:ea typeface="宋体" panose="02010600030101010101" pitchFamily="2" charset="-122"/>
              </a:rPr>
              <a:t>Concluding Remarks (1)</a:t>
            </a:r>
          </a:p>
        </p:txBody>
      </p:sp>
      <p:sp>
        <p:nvSpPr>
          <p:cNvPr id="81923" name="Content Placeholder 2">
            <a:extLst>
              <a:ext uri="{FF2B5EF4-FFF2-40B4-BE49-F238E27FC236}">
                <a16:creationId xmlns:a16="http://schemas.microsoft.com/office/drawing/2014/main" id="{D67A0BB0-77D6-4E2C-8228-C3A282084857}"/>
              </a:ext>
            </a:extLst>
          </p:cNvPr>
          <p:cNvSpPr>
            <a:spLocks noGrp="1" noChangeArrowheads="1"/>
          </p:cNvSpPr>
          <p:nvPr>
            <p:ph idx="1"/>
          </p:nvPr>
        </p:nvSpPr>
        <p:spPr/>
        <p:txBody>
          <a:bodyPr/>
          <a:lstStyle/>
          <a:p>
            <a:r>
              <a:rPr lang="en-US" altLang="zh-CN">
                <a:ea typeface="宋体" panose="02010600030101010101" pitchFamily="2" charset="-122"/>
              </a:rPr>
              <a:t>The laws of physics have brought us to the doorstep of multicore technology.</a:t>
            </a:r>
          </a:p>
          <a:p>
            <a:r>
              <a:rPr lang="en-US" altLang="zh-CN">
                <a:ea typeface="宋体" panose="02010600030101010101" pitchFamily="2" charset="-122"/>
              </a:rPr>
              <a:t>Serial programs typically don’t benefit from multiple cores.</a:t>
            </a:r>
          </a:p>
          <a:p>
            <a:r>
              <a:rPr lang="en-US" altLang="zh-CN">
                <a:ea typeface="宋体" panose="02010600030101010101" pitchFamily="2" charset="-122"/>
              </a:rPr>
              <a:t>Automatic parallel program generation from serial program code isn’t the most efficient approach to get high performance from multicore computers.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BB3B335B-96CC-402A-8CC8-348692FDE6E1}"/>
              </a:ext>
            </a:extLst>
          </p:cNvPr>
          <p:cNvSpPr>
            <a:spLocks noGrp="1" noChangeArrowheads="1"/>
          </p:cNvSpPr>
          <p:nvPr>
            <p:ph type="title"/>
          </p:nvPr>
        </p:nvSpPr>
        <p:spPr/>
        <p:txBody>
          <a:bodyPr/>
          <a:lstStyle/>
          <a:p>
            <a:r>
              <a:rPr lang="en-US" altLang="zh-CN">
                <a:ea typeface="宋体" panose="02010600030101010101" pitchFamily="2" charset="-122"/>
              </a:rPr>
              <a:t>Concluding Remarks (2)</a:t>
            </a:r>
          </a:p>
        </p:txBody>
      </p:sp>
      <p:sp>
        <p:nvSpPr>
          <p:cNvPr id="82947" name="Content Placeholder 2">
            <a:extLst>
              <a:ext uri="{FF2B5EF4-FFF2-40B4-BE49-F238E27FC236}">
                <a16:creationId xmlns:a16="http://schemas.microsoft.com/office/drawing/2014/main" id="{9AEBB115-4F4A-4D2D-95F0-E14018D5CCE7}"/>
              </a:ext>
            </a:extLst>
          </p:cNvPr>
          <p:cNvSpPr>
            <a:spLocks noGrp="1" noChangeArrowheads="1"/>
          </p:cNvSpPr>
          <p:nvPr>
            <p:ph idx="1"/>
          </p:nvPr>
        </p:nvSpPr>
        <p:spPr/>
        <p:txBody>
          <a:bodyPr/>
          <a:lstStyle/>
          <a:p>
            <a:r>
              <a:rPr lang="en-US" altLang="zh-CN">
                <a:ea typeface="宋体" panose="02010600030101010101" pitchFamily="2" charset="-122"/>
              </a:rPr>
              <a:t>Learning to write parallel programs involves learning how to coordinate the cores.</a:t>
            </a:r>
          </a:p>
          <a:p>
            <a:r>
              <a:rPr lang="en-US" altLang="zh-CN">
                <a:ea typeface="宋体" panose="02010600030101010101" pitchFamily="2" charset="-122"/>
              </a:rPr>
              <a:t>Parallel programs are usually very complex and therefore, require sound program techniques and development.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9339481B-6FB2-4CFA-A250-C53311F9BD48}"/>
              </a:ext>
            </a:extLst>
          </p:cNvPr>
          <p:cNvSpPr>
            <a:spLocks noGrp="1" noChangeArrowheads="1"/>
          </p:cNvSpPr>
          <p:nvPr>
            <p:ph type="title"/>
          </p:nvPr>
        </p:nvSpPr>
        <p:spPr/>
        <p:txBody>
          <a:bodyPr/>
          <a:lstStyle/>
          <a:p>
            <a:endParaRPr lang="zh-CN" altLang="en-US">
              <a:ea typeface="宋体" panose="02010600030101010101" pitchFamily="2" charset="-122"/>
            </a:endParaRPr>
          </a:p>
        </p:txBody>
      </p:sp>
      <p:sp>
        <p:nvSpPr>
          <p:cNvPr id="83971" name="内容占位符 2">
            <a:extLst>
              <a:ext uri="{FF2B5EF4-FFF2-40B4-BE49-F238E27FC236}">
                <a16:creationId xmlns:a16="http://schemas.microsoft.com/office/drawing/2014/main" id="{3332F9EB-04F7-4FDD-ABC3-A2A5B53A1406}"/>
              </a:ext>
            </a:extLst>
          </p:cNvPr>
          <p:cNvSpPr>
            <a:spLocks noGrp="1" noChangeArrowheads="1"/>
          </p:cNvSpPr>
          <p:nvPr>
            <p:ph idx="1"/>
          </p:nvPr>
        </p:nvSpPr>
        <p:spPr/>
        <p:txBody>
          <a:bodyPr/>
          <a:lstStyle/>
          <a:p>
            <a:endParaRPr lang="zh-CN" altLang="en-US">
              <a:ea typeface="宋体" panose="02010600030101010101" pitchFamily="2" charset="-122"/>
            </a:endParaRPr>
          </a:p>
        </p:txBody>
      </p:sp>
      <p:pic>
        <p:nvPicPr>
          <p:cNvPr id="83972" name="图片 3">
            <a:extLst>
              <a:ext uri="{FF2B5EF4-FFF2-40B4-BE49-F238E27FC236}">
                <a16:creationId xmlns:a16="http://schemas.microsoft.com/office/drawing/2014/main" id="{D4B6491B-CCDD-4B6B-A703-6DB2D767F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3" y="800100"/>
            <a:ext cx="8869362" cy="543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矩形 5">
            <a:extLst>
              <a:ext uri="{FF2B5EF4-FFF2-40B4-BE49-F238E27FC236}">
                <a16:creationId xmlns:a16="http://schemas.microsoft.com/office/drawing/2014/main" id="{BB81CCEB-EC99-40F8-AEC1-8D95F34286D6}"/>
              </a:ext>
            </a:extLst>
          </p:cNvPr>
          <p:cNvSpPr>
            <a:spLocks noChangeArrowheads="1"/>
          </p:cNvSpPr>
          <p:nvPr/>
        </p:nvSpPr>
        <p:spPr bwMode="auto">
          <a:xfrm>
            <a:off x="1403350" y="6096000"/>
            <a:ext cx="7489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Black" panose="020B0A04020102020204" pitchFamily="34" charset="0"/>
              </a:defRPr>
            </a:lvl1pPr>
            <a:lvl2pPr marL="742950" indent="-285750">
              <a:defRPr sz="3200">
                <a:solidFill>
                  <a:schemeClr val="tx1"/>
                </a:solidFill>
                <a:latin typeface="Arial Black" panose="020B0A04020102020204" pitchFamily="34" charset="0"/>
              </a:defRPr>
            </a:lvl2pPr>
            <a:lvl3pPr marL="1143000" indent="-228600">
              <a:defRPr sz="3200">
                <a:solidFill>
                  <a:schemeClr val="tx1"/>
                </a:solidFill>
                <a:latin typeface="Arial Black" panose="020B0A04020102020204" pitchFamily="34" charset="0"/>
              </a:defRPr>
            </a:lvl3pPr>
            <a:lvl4pPr marL="1600200" indent="-228600">
              <a:defRPr sz="3200">
                <a:solidFill>
                  <a:schemeClr val="tx1"/>
                </a:solidFill>
                <a:latin typeface="Arial Black" panose="020B0A04020102020204" pitchFamily="34" charset="0"/>
              </a:defRPr>
            </a:lvl4pPr>
            <a:lvl5pPr marL="2057400" indent="-228600">
              <a:defRPr sz="3200">
                <a:solidFill>
                  <a:schemeClr val="tx1"/>
                </a:solidFill>
                <a:latin typeface="Arial Black" panose="020B0A040201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defRPr>
            </a:lvl9pPr>
          </a:lstStyle>
          <a:p>
            <a:endParaRPr lang="zh-CN" altLang="en-US" sz="1800">
              <a:ea typeface="宋体" panose="02010600030101010101" pitchFamily="2" charset="-122"/>
            </a:endParaRPr>
          </a:p>
          <a:p>
            <a:r>
              <a:rPr lang="zh-CN" altLang="en-US" sz="1800">
                <a:ea typeface="宋体" panose="02010600030101010101" pitchFamily="2" charset="-122"/>
              </a:rPr>
              <a:t> 袁国兴； 张云泉； 袁良</a:t>
            </a:r>
            <a:r>
              <a:rPr lang="en-US" altLang="zh-CN" sz="1800">
                <a:ea typeface="宋体" panose="02010600030101010101" pitchFamily="2" charset="-122"/>
              </a:rPr>
              <a:t>. 2019</a:t>
            </a:r>
            <a:r>
              <a:rPr lang="zh-CN" altLang="en-US" sz="1800">
                <a:ea typeface="宋体" panose="02010600030101010101" pitchFamily="2" charset="-122"/>
              </a:rPr>
              <a:t>年中国高性能计算机发展现状分析</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5E4F2626-E78F-4710-842C-9FCAE2A149AD}"/>
              </a:ext>
            </a:extLst>
          </p:cNvPr>
          <p:cNvSpPr>
            <a:spLocks noGrp="1" noChangeArrowheads="1"/>
          </p:cNvSpPr>
          <p:nvPr>
            <p:ph type="title"/>
          </p:nvPr>
        </p:nvSpPr>
        <p:spPr/>
        <p:txBody>
          <a:bodyPr/>
          <a:lstStyle/>
          <a:p>
            <a:r>
              <a:rPr lang="zh-CN" altLang="en-US">
                <a:ea typeface="宋体" panose="02010600030101010101" pitchFamily="2" charset="-122"/>
              </a:rPr>
              <a:t>制造商（前</a:t>
            </a:r>
            <a:r>
              <a:rPr lang="en-US" altLang="zh-CN">
                <a:ea typeface="宋体" panose="02010600030101010101" pitchFamily="2" charset="-122"/>
              </a:rPr>
              <a:t>100</a:t>
            </a:r>
            <a:r>
              <a:rPr lang="zh-CN" altLang="en-US">
                <a:ea typeface="宋体" panose="02010600030101010101" pitchFamily="2" charset="-122"/>
              </a:rPr>
              <a:t>套）</a:t>
            </a:r>
          </a:p>
        </p:txBody>
      </p:sp>
      <p:sp>
        <p:nvSpPr>
          <p:cNvPr id="84995" name="内容占位符 2">
            <a:extLst>
              <a:ext uri="{FF2B5EF4-FFF2-40B4-BE49-F238E27FC236}">
                <a16:creationId xmlns:a16="http://schemas.microsoft.com/office/drawing/2014/main" id="{022E9AFF-9CD5-420F-AA34-A2C36FDAE59A}"/>
              </a:ext>
            </a:extLst>
          </p:cNvPr>
          <p:cNvSpPr>
            <a:spLocks noGrp="1" noChangeArrowheads="1"/>
          </p:cNvSpPr>
          <p:nvPr>
            <p:ph idx="1"/>
          </p:nvPr>
        </p:nvSpPr>
        <p:spPr/>
        <p:txBody>
          <a:bodyPr/>
          <a:lstStyle/>
          <a:p>
            <a:endParaRPr lang="zh-CN" altLang="en-US">
              <a:ea typeface="宋体" panose="02010600030101010101" pitchFamily="2" charset="-122"/>
            </a:endParaRPr>
          </a:p>
        </p:txBody>
      </p:sp>
      <p:pic>
        <p:nvPicPr>
          <p:cNvPr id="84996" name="图片 3">
            <a:extLst>
              <a:ext uri="{FF2B5EF4-FFF2-40B4-BE49-F238E27FC236}">
                <a16:creationId xmlns:a16="http://schemas.microsoft.com/office/drawing/2014/main" id="{2722F1D3-0C11-4AA9-8247-696557609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041400"/>
            <a:ext cx="7416800"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DF4FB5C9-C923-41C0-8747-538B7E6D7A89}"/>
              </a:ext>
            </a:extLst>
          </p:cNvPr>
          <p:cNvSpPr>
            <a:spLocks noGrp="1" noChangeArrowheads="1"/>
          </p:cNvSpPr>
          <p:nvPr>
            <p:ph type="title"/>
          </p:nvPr>
        </p:nvSpPr>
        <p:spPr/>
        <p:txBody>
          <a:bodyPr/>
          <a:lstStyle/>
          <a:p>
            <a:r>
              <a:rPr lang="zh-CN" altLang="en-US">
                <a:ea typeface="宋体" panose="02010600030101010101" pitchFamily="2" charset="-122"/>
              </a:rPr>
              <a:t>应用领域</a:t>
            </a:r>
          </a:p>
        </p:txBody>
      </p:sp>
      <p:sp>
        <p:nvSpPr>
          <p:cNvPr id="86019" name="内容占位符 2">
            <a:extLst>
              <a:ext uri="{FF2B5EF4-FFF2-40B4-BE49-F238E27FC236}">
                <a16:creationId xmlns:a16="http://schemas.microsoft.com/office/drawing/2014/main" id="{A69B954D-239D-4E0C-9EC8-12F4E738F13B}"/>
              </a:ext>
            </a:extLst>
          </p:cNvPr>
          <p:cNvSpPr>
            <a:spLocks noGrp="1" noChangeArrowheads="1"/>
          </p:cNvSpPr>
          <p:nvPr>
            <p:ph idx="1"/>
          </p:nvPr>
        </p:nvSpPr>
        <p:spPr/>
        <p:txBody>
          <a:bodyPr/>
          <a:lstStyle/>
          <a:p>
            <a:endParaRPr lang="zh-CN" altLang="en-US">
              <a:ea typeface="宋体" panose="02010600030101010101" pitchFamily="2" charset="-122"/>
            </a:endParaRPr>
          </a:p>
        </p:txBody>
      </p:sp>
      <p:pic>
        <p:nvPicPr>
          <p:cNvPr id="86020" name="图片 3">
            <a:extLst>
              <a:ext uri="{FF2B5EF4-FFF2-40B4-BE49-F238E27FC236}">
                <a16:creationId xmlns:a16="http://schemas.microsoft.com/office/drawing/2014/main" id="{62DB05AB-008D-4C58-886F-2C18E84CF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790575"/>
            <a:ext cx="6002338"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图片 4">
            <a:extLst>
              <a:ext uri="{FF2B5EF4-FFF2-40B4-BE49-F238E27FC236}">
                <a16:creationId xmlns:a16="http://schemas.microsoft.com/office/drawing/2014/main" id="{DF252AD1-4FE0-4F72-A353-916AD1924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4040188"/>
            <a:ext cx="48355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DD282-C1BE-4EE4-B89B-424271B33938}"/>
              </a:ext>
            </a:extLst>
          </p:cNvPr>
          <p:cNvSpPr>
            <a:spLocks noGrp="1"/>
          </p:cNvSpPr>
          <p:nvPr>
            <p:ph type="title"/>
          </p:nvPr>
        </p:nvSpPr>
        <p:spPr/>
        <p:txBody>
          <a:bodyPr/>
          <a:lstStyle/>
          <a:p>
            <a:r>
              <a:rPr lang="zh-CN" altLang="en-US" b="0" dirty="0"/>
              <a:t>夏培肃</a:t>
            </a:r>
            <a:endParaRPr lang="zh-CN" altLang="en-US" dirty="0"/>
          </a:p>
        </p:txBody>
      </p:sp>
      <p:sp>
        <p:nvSpPr>
          <p:cNvPr id="3" name="内容占位符 2">
            <a:extLst>
              <a:ext uri="{FF2B5EF4-FFF2-40B4-BE49-F238E27FC236}">
                <a16:creationId xmlns:a16="http://schemas.microsoft.com/office/drawing/2014/main" id="{3D66A836-6FAE-4934-BF29-DB3A16516438}"/>
              </a:ext>
            </a:extLst>
          </p:cNvPr>
          <p:cNvSpPr>
            <a:spLocks noGrp="1"/>
          </p:cNvSpPr>
          <p:nvPr>
            <p:ph idx="1"/>
          </p:nvPr>
        </p:nvSpPr>
        <p:spPr/>
        <p:txBody>
          <a:bodyPr/>
          <a:lstStyle/>
          <a:p>
            <a:r>
              <a:rPr lang="zh-CN" altLang="en-US" dirty="0"/>
              <a:t>夏培肃（</a:t>
            </a:r>
            <a:r>
              <a:rPr lang="en-US" altLang="zh-CN" dirty="0"/>
              <a:t>1923.7.28—2014.8.27</a:t>
            </a:r>
            <a:r>
              <a:rPr lang="zh-CN" altLang="en-US" dirty="0"/>
              <a:t>），女，四川省江津市人。计算机专家，中国计算机事业的奠基人之一， “中国计算机之母”。 </a:t>
            </a:r>
          </a:p>
        </p:txBody>
      </p:sp>
      <p:pic>
        <p:nvPicPr>
          <p:cNvPr id="1028" name="Picture 4" descr="夏培肃">
            <a:extLst>
              <a:ext uri="{FF2B5EF4-FFF2-40B4-BE49-F238E27FC236}">
                <a16:creationId xmlns:a16="http://schemas.microsoft.com/office/drawing/2014/main" id="{CDCF582A-A3D1-4D75-B583-397420C61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675" y="2852936"/>
            <a:ext cx="2327084" cy="347511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063E622-7071-4391-A8A9-BE96DFBB311D}"/>
              </a:ext>
            </a:extLst>
          </p:cNvPr>
          <p:cNvSpPr/>
          <p:nvPr/>
        </p:nvSpPr>
        <p:spPr>
          <a:xfrm>
            <a:off x="323528" y="2708920"/>
            <a:ext cx="5712147" cy="2677656"/>
          </a:xfrm>
          <a:prstGeom prst="rect">
            <a:avLst/>
          </a:prstGeom>
        </p:spPr>
        <p:txBody>
          <a:bodyPr wrap="square">
            <a:spAutoFit/>
          </a:bodyPr>
          <a:lstStyle/>
          <a:p>
            <a:r>
              <a:rPr lang="en-US" altLang="zh-CN" sz="2400" dirty="0">
                <a:solidFill>
                  <a:srgbClr val="333333"/>
                </a:solidFill>
                <a:latin typeface="Times New Roman" panose="02020603050405020304" pitchFamily="18" charset="0"/>
              </a:rPr>
              <a:t>1960</a:t>
            </a:r>
            <a:r>
              <a:rPr lang="zh-CN" altLang="en-US" sz="2400" dirty="0">
                <a:solidFill>
                  <a:srgbClr val="333333"/>
                </a:solidFill>
                <a:latin typeface="Times New Roman" panose="02020603050405020304" pitchFamily="18" charset="0"/>
              </a:rPr>
              <a:t>年，试制成功中国第一台通用电子计算机</a:t>
            </a:r>
            <a:r>
              <a:rPr lang="en-US" altLang="zh-CN" sz="2400" dirty="0">
                <a:solidFill>
                  <a:srgbClr val="333333"/>
                </a:solidFill>
                <a:latin typeface="Times New Roman" panose="02020603050405020304" pitchFamily="18" charset="0"/>
              </a:rPr>
              <a:t>——107</a:t>
            </a:r>
            <a:r>
              <a:rPr lang="zh-CN" altLang="en-US" sz="2400" dirty="0">
                <a:solidFill>
                  <a:srgbClr val="333333"/>
                </a:solidFill>
                <a:latin typeface="Times New Roman" panose="02020603050405020304" pitchFamily="18" charset="0"/>
              </a:rPr>
              <a:t>计算机</a:t>
            </a:r>
            <a:endParaRPr lang="en-US" altLang="zh-CN" sz="2400" dirty="0">
              <a:solidFill>
                <a:srgbClr val="333333"/>
              </a:solidFill>
              <a:latin typeface="Times New Roman" panose="02020603050405020304" pitchFamily="18" charset="0"/>
            </a:endParaRPr>
          </a:p>
          <a:p>
            <a:r>
              <a:rPr lang="en-US" altLang="zh-CN" sz="2400" dirty="0">
                <a:latin typeface="Times New Roman" panose="02020603050405020304" pitchFamily="18" charset="0"/>
              </a:rPr>
              <a:t>20</a:t>
            </a:r>
            <a:r>
              <a:rPr lang="zh-CN" altLang="en-US" sz="2400" dirty="0">
                <a:latin typeface="Times New Roman" panose="02020603050405020304" pitchFamily="18" charset="0"/>
              </a:rPr>
              <a:t>世纪</a:t>
            </a:r>
            <a:r>
              <a:rPr lang="en-US" altLang="zh-CN" sz="2400" dirty="0">
                <a:latin typeface="Times New Roman" panose="02020603050405020304" pitchFamily="18" charset="0"/>
              </a:rPr>
              <a:t>70</a:t>
            </a:r>
            <a:r>
              <a:rPr lang="zh-CN" altLang="en-US" sz="2400" dirty="0">
                <a:latin typeface="Times New Roman" panose="02020603050405020304" pitchFamily="18" charset="0"/>
              </a:rPr>
              <a:t>年代末期，夏培肃主持研制高速阵列处理机</a:t>
            </a:r>
            <a:r>
              <a:rPr lang="en-US" altLang="zh-CN" sz="2400" dirty="0">
                <a:latin typeface="Times New Roman" panose="02020603050405020304" pitchFamily="18" charset="0"/>
              </a:rPr>
              <a:t>150-AP</a:t>
            </a:r>
            <a:r>
              <a:rPr lang="zh-CN" altLang="en-US" sz="2400" dirty="0">
                <a:latin typeface="Times New Roman" panose="02020603050405020304" pitchFamily="18" charset="0"/>
              </a:rPr>
              <a:t>，每秒</a:t>
            </a:r>
            <a:r>
              <a:rPr lang="en-US" altLang="zh-CN" sz="2400" dirty="0">
                <a:latin typeface="Times New Roman" panose="02020603050405020304" pitchFamily="18" charset="0"/>
              </a:rPr>
              <a:t>1400</a:t>
            </a:r>
            <a:r>
              <a:rPr lang="zh-CN" altLang="en-US" sz="2400" dirty="0">
                <a:latin typeface="Times New Roman" panose="02020603050405020304" pitchFamily="18" charset="0"/>
              </a:rPr>
              <a:t>万次</a:t>
            </a:r>
            <a:endParaRPr lang="en-US" altLang="zh-CN" sz="2400" dirty="0">
              <a:latin typeface="Times New Roman" panose="02020603050405020304" pitchFamily="18" charset="0"/>
            </a:endParaRPr>
          </a:p>
          <a:p>
            <a:r>
              <a:rPr lang="en-US" altLang="zh-CN" sz="2400" dirty="0">
                <a:latin typeface="Times New Roman" panose="02020603050405020304" pitchFamily="18" charset="0"/>
              </a:rPr>
              <a:t>20</a:t>
            </a:r>
            <a:r>
              <a:rPr lang="zh-CN" altLang="en-US" sz="2400" dirty="0">
                <a:latin typeface="Times New Roman" panose="02020603050405020304" pitchFamily="18" charset="0"/>
              </a:rPr>
              <a:t>世纪</a:t>
            </a:r>
            <a:r>
              <a:rPr lang="en-US" altLang="zh-CN" sz="2400" dirty="0">
                <a:latin typeface="Times New Roman" panose="02020603050405020304" pitchFamily="18" charset="0"/>
              </a:rPr>
              <a:t>80</a:t>
            </a:r>
            <a:r>
              <a:rPr lang="zh-CN" altLang="en-US" sz="2400" dirty="0">
                <a:latin typeface="Times New Roman" panose="02020603050405020304" pitchFamily="18" charset="0"/>
              </a:rPr>
              <a:t>年代到</a:t>
            </a:r>
            <a:r>
              <a:rPr lang="en-US" altLang="zh-CN" sz="2400" dirty="0">
                <a:latin typeface="Times New Roman" panose="02020603050405020304" pitchFamily="18" charset="0"/>
              </a:rPr>
              <a:t>20</a:t>
            </a:r>
            <a:r>
              <a:rPr lang="zh-CN" altLang="en-US" sz="2400" dirty="0">
                <a:latin typeface="Times New Roman" panose="02020603050405020304" pitchFamily="18" charset="0"/>
              </a:rPr>
              <a:t>世纪</a:t>
            </a:r>
            <a:r>
              <a:rPr lang="en-US" altLang="zh-CN" sz="2400" dirty="0">
                <a:latin typeface="Times New Roman" panose="02020603050405020304" pitchFamily="18" charset="0"/>
              </a:rPr>
              <a:t>90</a:t>
            </a:r>
            <a:r>
              <a:rPr lang="zh-CN" altLang="en-US" sz="2400" dirty="0">
                <a:latin typeface="Times New Roman" panose="02020603050405020304" pitchFamily="18" charset="0"/>
              </a:rPr>
              <a:t>年代，负责</a:t>
            </a:r>
            <a:r>
              <a:rPr lang="en-US" altLang="zh-CN" sz="2400" dirty="0">
                <a:latin typeface="Times New Roman" panose="02020603050405020304" pitchFamily="18" charset="0"/>
              </a:rPr>
              <a:t>GF-10</a:t>
            </a:r>
            <a:r>
              <a:rPr lang="zh-CN" altLang="en-US" sz="2400" dirty="0">
                <a:latin typeface="Times New Roman" panose="02020603050405020304" pitchFamily="18" charset="0"/>
              </a:rPr>
              <a:t>功能分布式阵列处理机系列和</a:t>
            </a:r>
            <a:r>
              <a:rPr lang="en-US" altLang="zh-CN" sz="2400" dirty="0">
                <a:latin typeface="Times New Roman" panose="02020603050405020304" pitchFamily="18" charset="0"/>
              </a:rPr>
              <a:t>BJ </a:t>
            </a:r>
            <a:r>
              <a:rPr lang="zh-CN" altLang="en-US" sz="2400" dirty="0">
                <a:latin typeface="Times New Roman" panose="02020603050405020304" pitchFamily="18" charset="0"/>
              </a:rPr>
              <a:t>并行计算机系列的研制</a:t>
            </a:r>
          </a:p>
        </p:txBody>
      </p:sp>
    </p:spTree>
    <p:extLst>
      <p:ext uri="{BB962C8B-B14F-4D97-AF65-F5344CB8AC3E}">
        <p14:creationId xmlns:p14="http://schemas.microsoft.com/office/powerpoint/2010/main" val="1473061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E7F56-ED1C-498A-AEC0-4240219902A8}"/>
              </a:ext>
            </a:extLst>
          </p:cNvPr>
          <p:cNvSpPr>
            <a:spLocks noGrp="1"/>
          </p:cNvSpPr>
          <p:nvPr>
            <p:ph type="title"/>
          </p:nvPr>
        </p:nvSpPr>
        <p:spPr/>
        <p:txBody>
          <a:bodyPr/>
          <a:lstStyle/>
          <a:p>
            <a:r>
              <a:rPr lang="zh-CN" altLang="en-US" b="0" dirty="0"/>
              <a:t>金怡濂</a:t>
            </a:r>
            <a:endParaRPr lang="zh-CN" altLang="en-US" dirty="0"/>
          </a:p>
        </p:txBody>
      </p:sp>
      <p:sp>
        <p:nvSpPr>
          <p:cNvPr id="3" name="内容占位符 2">
            <a:extLst>
              <a:ext uri="{FF2B5EF4-FFF2-40B4-BE49-F238E27FC236}">
                <a16:creationId xmlns:a16="http://schemas.microsoft.com/office/drawing/2014/main" id="{D4479B8D-51FD-4EBB-8907-4E1AD3A0C17D}"/>
              </a:ext>
            </a:extLst>
          </p:cNvPr>
          <p:cNvSpPr>
            <a:spLocks noGrp="1"/>
          </p:cNvSpPr>
          <p:nvPr>
            <p:ph idx="1"/>
          </p:nvPr>
        </p:nvSpPr>
        <p:spPr>
          <a:xfrm>
            <a:off x="323528" y="817563"/>
            <a:ext cx="8270875" cy="1727398"/>
          </a:xfrm>
        </p:spPr>
        <p:txBody>
          <a:bodyPr/>
          <a:lstStyle/>
          <a:p>
            <a:r>
              <a:rPr lang="zh-CN" altLang="en-US" sz="2800" dirty="0"/>
              <a:t>金怡濂（</a:t>
            </a:r>
            <a:r>
              <a:rPr lang="en-US" altLang="zh-CN" sz="2800" dirty="0"/>
              <a:t>1929.9.5-</a:t>
            </a:r>
            <a:r>
              <a:rPr lang="zh-CN" altLang="en-US" sz="2800" dirty="0"/>
              <a:t>），天津人 </a:t>
            </a:r>
            <a:r>
              <a:rPr lang="en-US" altLang="zh-CN" sz="2800" dirty="0"/>
              <a:t>[1]  </a:t>
            </a:r>
            <a:r>
              <a:rPr lang="zh-CN" altLang="en-US" sz="2800" dirty="0"/>
              <a:t>，中国高性能计算机领域著名专家，中国巨型计算机事业开拓者，“神威”超级计算机总设计师</a:t>
            </a:r>
            <a:r>
              <a:rPr lang="en-US" altLang="zh-CN" sz="2800" dirty="0"/>
              <a:t>,</a:t>
            </a:r>
            <a:r>
              <a:rPr lang="zh-CN" altLang="en-US" sz="2800" dirty="0"/>
              <a:t> </a:t>
            </a:r>
            <a:r>
              <a:rPr lang="en-US" altLang="zh-CN" sz="2800" dirty="0"/>
              <a:t>2003</a:t>
            </a:r>
            <a:r>
              <a:rPr lang="zh-CN" altLang="en-US" sz="2800" dirty="0"/>
              <a:t>年第三届“国家最高科学技术奖”唯一获奖者</a:t>
            </a:r>
            <a:endParaRPr lang="en-US" altLang="zh-CN" sz="2800" dirty="0"/>
          </a:p>
        </p:txBody>
      </p:sp>
      <p:sp>
        <p:nvSpPr>
          <p:cNvPr id="4" name="矩形 3">
            <a:extLst>
              <a:ext uri="{FF2B5EF4-FFF2-40B4-BE49-F238E27FC236}">
                <a16:creationId xmlns:a16="http://schemas.microsoft.com/office/drawing/2014/main" id="{616EB51D-BDA3-4DEA-9C8B-089C661729A9}"/>
              </a:ext>
            </a:extLst>
          </p:cNvPr>
          <p:cNvSpPr/>
          <p:nvPr/>
        </p:nvSpPr>
        <p:spPr>
          <a:xfrm>
            <a:off x="395536" y="2544961"/>
            <a:ext cx="5328592" cy="3785652"/>
          </a:xfrm>
          <a:prstGeom prst="rect">
            <a:avLst/>
          </a:prstGeom>
        </p:spPr>
        <p:txBody>
          <a:bodyPr wrap="square">
            <a:spAutoFit/>
          </a:bodyPr>
          <a:lstStyle/>
          <a:p>
            <a:r>
              <a:rPr lang="en-US" altLang="zh-CN" sz="2400" dirty="0">
                <a:latin typeface="Times New Roman" panose="02020603050405020304" pitchFamily="18" charset="0"/>
                <a:ea typeface="宋体" panose="02010600030101010101" pitchFamily="2" charset="-122"/>
              </a:rPr>
              <a:t>1958</a:t>
            </a:r>
            <a:r>
              <a:rPr lang="zh-CN" altLang="en-US" sz="2400" dirty="0">
                <a:latin typeface="Times New Roman" panose="02020603050405020304" pitchFamily="18" charset="0"/>
                <a:ea typeface="宋体" panose="02010600030101010101" pitchFamily="2" charset="-122"/>
              </a:rPr>
              <a:t>年参加中国第一台大型电子计算机</a:t>
            </a:r>
            <a:r>
              <a:rPr lang="en-US" altLang="zh-CN" sz="2400" dirty="0">
                <a:latin typeface="Times New Roman" panose="02020603050405020304" pitchFamily="18" charset="0"/>
                <a:ea typeface="宋体" panose="02010600030101010101" pitchFamily="2" charset="-122"/>
              </a:rPr>
              <a:t>-104</a:t>
            </a:r>
            <a:r>
              <a:rPr lang="zh-CN" altLang="en-US" sz="2400" dirty="0">
                <a:latin typeface="Times New Roman" panose="02020603050405020304" pitchFamily="18" charset="0"/>
                <a:ea typeface="宋体" panose="02010600030101010101" pitchFamily="2" charset="-122"/>
              </a:rPr>
              <a:t>机；</a:t>
            </a:r>
            <a:endParaRPr lang="en-US" altLang="zh-CN" sz="2400" dirty="0">
              <a:latin typeface="Times New Roman" panose="02020603050405020304" pitchFamily="18" charset="0"/>
              <a:ea typeface="宋体" panose="02010600030101010101" pitchFamily="2" charset="-122"/>
            </a:endParaRPr>
          </a:p>
          <a:p>
            <a:r>
              <a:rPr lang="zh-CN" altLang="en-US" sz="2400" dirty="0">
                <a:latin typeface="Times New Roman" panose="02020603050405020304" pitchFamily="18" charset="0"/>
                <a:ea typeface="宋体" panose="02010600030101010101" pitchFamily="2" charset="-122"/>
              </a:rPr>
              <a:t>主持研制了国内首台双处理器结构的大型计算机；参与组织领导了我国首台标量亿次巨型机的研制，主持从工程上实现了多处理并行的体系结构；领导开展我国第一台</a:t>
            </a:r>
            <a:r>
              <a:rPr lang="en-US" altLang="zh-CN" sz="2400" dirty="0">
                <a:latin typeface="Times New Roman" panose="02020603050405020304" pitchFamily="18" charset="0"/>
                <a:ea typeface="宋体" panose="02010600030101010101" pitchFamily="2" charset="-122"/>
              </a:rPr>
              <a:t>10</a:t>
            </a:r>
            <a:r>
              <a:rPr lang="zh-CN" altLang="en-US" sz="2400" dirty="0">
                <a:latin typeface="Times New Roman" panose="02020603050405020304" pitchFamily="18" charset="0"/>
                <a:ea typeface="宋体" panose="02010600030101010101" pitchFamily="2" charset="-122"/>
              </a:rPr>
              <a:t>亿次巨型机的研制；</a:t>
            </a:r>
            <a:endParaRPr lang="en-US" altLang="zh-CN" sz="2400" dirty="0">
              <a:latin typeface="Times New Roman" panose="02020603050405020304" pitchFamily="18" charset="0"/>
              <a:ea typeface="宋体" panose="02010600030101010101" pitchFamily="2" charset="-122"/>
            </a:endParaRPr>
          </a:p>
          <a:p>
            <a:r>
              <a:rPr lang="en-US" altLang="zh-CN" sz="2400" dirty="0">
                <a:latin typeface="Times New Roman" panose="02020603050405020304" pitchFamily="18" charset="0"/>
                <a:ea typeface="宋体" panose="02010600030101010101" pitchFamily="2" charset="-122"/>
              </a:rPr>
              <a:t>2001</a:t>
            </a:r>
            <a:r>
              <a:rPr lang="zh-CN" altLang="en-US" sz="2400" dirty="0">
                <a:latin typeface="Times New Roman" panose="02020603050405020304" pitchFamily="18" charset="0"/>
                <a:ea typeface="宋体" panose="02010600030101010101" pitchFamily="2" charset="-122"/>
              </a:rPr>
              <a:t>年，金怡濂领导设计的“神威</a:t>
            </a:r>
            <a:r>
              <a:rPr lang="en-US" altLang="zh-CN" sz="2400" dirty="0">
                <a:latin typeface="Times New Roman" panose="02020603050405020304" pitchFamily="18" charset="0"/>
                <a:ea typeface="宋体" panose="02010600030101010101" pitchFamily="2" charset="-122"/>
              </a:rPr>
              <a:t>II”</a:t>
            </a:r>
            <a:r>
              <a:rPr lang="zh-CN" altLang="en-US" sz="2400" dirty="0">
                <a:latin typeface="Times New Roman" panose="02020603050405020304" pitchFamily="18" charset="0"/>
                <a:ea typeface="宋体" panose="02010600030101010101" pitchFamily="2" charset="-122"/>
              </a:rPr>
              <a:t>巨型计算机运行速度达到</a:t>
            </a:r>
            <a:r>
              <a:rPr lang="en-US" altLang="zh-CN" sz="2400" dirty="0">
                <a:latin typeface="Times New Roman" panose="02020603050405020304" pitchFamily="18" charset="0"/>
                <a:ea typeface="宋体" panose="02010600030101010101" pitchFamily="2" charset="-122"/>
              </a:rPr>
              <a:t>13.1</a:t>
            </a:r>
            <a:r>
              <a:rPr lang="zh-CN" altLang="en-US" sz="2400" dirty="0">
                <a:latin typeface="Times New Roman" panose="02020603050405020304" pitchFamily="18" charset="0"/>
                <a:ea typeface="宋体" panose="02010600030101010101" pitchFamily="2" charset="-122"/>
              </a:rPr>
              <a:t>万亿次。</a:t>
            </a:r>
          </a:p>
        </p:txBody>
      </p:sp>
      <p:pic>
        <p:nvPicPr>
          <p:cNvPr id="3076" name="Picture 4">
            <a:extLst>
              <a:ext uri="{FF2B5EF4-FFF2-40B4-BE49-F238E27FC236}">
                <a16:creationId xmlns:a16="http://schemas.microsoft.com/office/drawing/2014/main" id="{D5BB6F6D-CE64-48CD-A4CD-11B524FB2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330" y="2420888"/>
            <a:ext cx="2589642" cy="3466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4584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CB1B5-B250-4E90-A6D8-ABC51567D27D}"/>
              </a:ext>
            </a:extLst>
          </p:cNvPr>
          <p:cNvSpPr>
            <a:spLocks noGrp="1"/>
          </p:cNvSpPr>
          <p:nvPr>
            <p:ph type="title"/>
          </p:nvPr>
        </p:nvSpPr>
        <p:spPr/>
        <p:txBody>
          <a:bodyPr/>
          <a:lstStyle/>
          <a:p>
            <a:r>
              <a:rPr lang="zh-CN" altLang="en-US" b="0" dirty="0"/>
              <a:t>慈云桂</a:t>
            </a:r>
            <a:endParaRPr lang="zh-CN" altLang="en-US" dirty="0"/>
          </a:p>
        </p:txBody>
      </p:sp>
      <p:sp>
        <p:nvSpPr>
          <p:cNvPr id="3" name="内容占位符 2">
            <a:extLst>
              <a:ext uri="{FF2B5EF4-FFF2-40B4-BE49-F238E27FC236}">
                <a16:creationId xmlns:a16="http://schemas.microsoft.com/office/drawing/2014/main" id="{43A1DB66-8DB7-43D5-BEFB-3A95AB926A12}"/>
              </a:ext>
            </a:extLst>
          </p:cNvPr>
          <p:cNvSpPr>
            <a:spLocks noGrp="1"/>
          </p:cNvSpPr>
          <p:nvPr>
            <p:ph idx="1"/>
          </p:nvPr>
        </p:nvSpPr>
        <p:spPr>
          <a:xfrm>
            <a:off x="684213" y="1125538"/>
            <a:ext cx="8270875" cy="1655390"/>
          </a:xfrm>
        </p:spPr>
        <p:txBody>
          <a:bodyPr/>
          <a:lstStyle/>
          <a:p>
            <a:r>
              <a:rPr lang="zh-CN" altLang="en-US" dirty="0"/>
              <a:t>慈云桂（</a:t>
            </a:r>
            <a:r>
              <a:rPr lang="en-US" altLang="zh-CN" dirty="0"/>
              <a:t>1917.4.5—1990.7.21</a:t>
            </a:r>
            <a:r>
              <a:rPr lang="zh-CN" altLang="en-US" dirty="0"/>
              <a:t>），安徽</a:t>
            </a:r>
            <a:r>
              <a:rPr lang="zh-CN" altLang="en-US" dirty="0">
                <a:hlinkClick r:id="rId2">
                  <a:extLst>
                    <a:ext uri="{A12FA001-AC4F-418D-AE19-62706E023703}">
                      <ahyp:hlinkClr xmlns:ahyp="http://schemas.microsoft.com/office/drawing/2018/hyperlinkcolor" val="tx"/>
                    </a:ext>
                  </a:extLst>
                </a:hlinkClick>
              </a:rPr>
              <a:t>桐城</a:t>
            </a:r>
            <a:r>
              <a:rPr lang="zh-CN" altLang="en-US" dirty="0"/>
              <a:t>人，电子计算机专家、中国科学院院士</a:t>
            </a:r>
            <a:r>
              <a:rPr lang="en-US" altLang="zh-CN" dirty="0"/>
              <a:t>,</a:t>
            </a:r>
            <a:r>
              <a:rPr lang="zh-CN" altLang="en-US" dirty="0"/>
              <a:t> “中国巨型计算机之父” 。</a:t>
            </a:r>
            <a:endParaRPr lang="en-US" altLang="zh-CN" dirty="0"/>
          </a:p>
        </p:txBody>
      </p:sp>
      <p:sp>
        <p:nvSpPr>
          <p:cNvPr id="4" name="矩形 3">
            <a:extLst>
              <a:ext uri="{FF2B5EF4-FFF2-40B4-BE49-F238E27FC236}">
                <a16:creationId xmlns:a16="http://schemas.microsoft.com/office/drawing/2014/main" id="{EC7B29AE-AD4C-40FF-8A60-8BF2D423603D}"/>
              </a:ext>
            </a:extLst>
          </p:cNvPr>
          <p:cNvSpPr/>
          <p:nvPr/>
        </p:nvSpPr>
        <p:spPr>
          <a:xfrm>
            <a:off x="467544" y="2802097"/>
            <a:ext cx="4751883" cy="3046988"/>
          </a:xfrm>
          <a:prstGeom prst="rect">
            <a:avLst/>
          </a:prstGeom>
        </p:spPr>
        <p:txBody>
          <a:bodyPr wrap="square">
            <a:spAutoFit/>
          </a:bodyPr>
          <a:lstStyle/>
          <a:p>
            <a:r>
              <a:rPr lang="zh-CN" altLang="en-US" sz="2400" dirty="0">
                <a:latin typeface="Times New Roman" panose="02020603050405020304" pitchFamily="18" charset="0"/>
                <a:ea typeface="宋体" panose="02010600030101010101" pitchFamily="2" charset="-122"/>
              </a:rPr>
              <a:t>研制成功中国第一台专用数字计算机样机、中国第一台晶体管通用数字计算机</a:t>
            </a:r>
            <a:r>
              <a:rPr lang="en-US" altLang="zh-CN" sz="2400" dirty="0">
                <a:latin typeface="Times New Roman" panose="02020603050405020304" pitchFamily="18" charset="0"/>
                <a:ea typeface="宋体" panose="02010600030101010101" pitchFamily="2" charset="-122"/>
              </a:rPr>
              <a:t>441B—I</a:t>
            </a:r>
            <a:r>
              <a:rPr lang="zh-CN" altLang="en-US" sz="2400" dirty="0">
                <a:latin typeface="Times New Roman" panose="02020603050405020304" pitchFamily="18" charset="0"/>
                <a:ea typeface="宋体" panose="02010600030101010101" pitchFamily="2" charset="-122"/>
              </a:rPr>
              <a:t>型、</a:t>
            </a:r>
            <a:r>
              <a:rPr lang="en-US" altLang="zh-CN" sz="2400" dirty="0">
                <a:latin typeface="Times New Roman" panose="02020603050405020304" pitchFamily="18" charset="0"/>
                <a:ea typeface="宋体" panose="02010600030101010101" pitchFamily="2" charset="-122"/>
              </a:rPr>
              <a:t>441B</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Ⅱ</a:t>
            </a:r>
            <a:r>
              <a:rPr lang="zh-CN" altLang="en-US" sz="2400" dirty="0">
                <a:latin typeface="Times New Roman" panose="02020603050405020304" pitchFamily="18" charset="0"/>
                <a:ea typeface="宋体" panose="02010600030101010101" pitchFamily="2" charset="-122"/>
              </a:rPr>
              <a:t>型、</a:t>
            </a:r>
            <a:r>
              <a:rPr lang="en-US" altLang="zh-CN" sz="2400" dirty="0">
                <a:latin typeface="Times New Roman" panose="02020603050405020304" pitchFamily="18" charset="0"/>
                <a:ea typeface="宋体" panose="02010600030101010101" pitchFamily="2" charset="-122"/>
              </a:rPr>
              <a:t>441B</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Ⅲ</a:t>
            </a:r>
            <a:r>
              <a:rPr lang="zh-CN" altLang="en-US" sz="2400" dirty="0">
                <a:latin typeface="Times New Roman" panose="02020603050405020304" pitchFamily="18" charset="0"/>
                <a:ea typeface="宋体" panose="02010600030101010101" pitchFamily="2" charset="-122"/>
              </a:rPr>
              <a:t>型大中型晶体管通用数字计算机</a:t>
            </a:r>
            <a:r>
              <a:rPr lang="en-US" altLang="zh-CN" sz="2400" dirty="0">
                <a:latin typeface="Times New Roman" panose="02020603050405020304" pitchFamily="18" charset="0"/>
                <a:ea typeface="宋体" panose="02010600030101010101" pitchFamily="2" charset="-122"/>
              </a:rPr>
              <a:t>.</a:t>
            </a:r>
          </a:p>
          <a:p>
            <a:r>
              <a:rPr lang="en-US" altLang="zh-CN" sz="2400" dirty="0">
                <a:latin typeface="Times New Roman" panose="02020603050405020304" pitchFamily="18" charset="0"/>
                <a:ea typeface="宋体" panose="02010600030101010101" pitchFamily="2" charset="-122"/>
              </a:rPr>
              <a:t>200</a:t>
            </a:r>
            <a:r>
              <a:rPr lang="zh-CN" altLang="en-US" sz="2400" dirty="0">
                <a:latin typeface="Times New Roman" panose="02020603050405020304" pitchFamily="18" charset="0"/>
                <a:ea typeface="宋体" panose="02010600030101010101" pitchFamily="2" charset="-122"/>
              </a:rPr>
              <a:t>万次的大型集成电路通用数字计算机</a:t>
            </a:r>
            <a:r>
              <a:rPr lang="en-US" altLang="zh-CN" sz="2400" dirty="0">
                <a:latin typeface="Times New Roman" panose="02020603050405020304" pitchFamily="18" charset="0"/>
                <a:ea typeface="宋体" panose="02010600030101010101" pitchFamily="2" charset="-122"/>
              </a:rPr>
              <a:t>151—3/4</a:t>
            </a:r>
            <a:r>
              <a:rPr lang="zh-CN" altLang="en-US" sz="2400" dirty="0">
                <a:latin typeface="Times New Roman" panose="02020603050405020304" pitchFamily="18" charset="0"/>
                <a:ea typeface="宋体" panose="02010600030101010101" pitchFamily="2" charset="-122"/>
              </a:rPr>
              <a:t>型</a:t>
            </a:r>
            <a:endParaRPr lang="en-US" altLang="zh-CN" sz="2400" dirty="0">
              <a:latin typeface="Times New Roman" panose="02020603050405020304" pitchFamily="18" charset="0"/>
              <a:ea typeface="宋体" panose="02010600030101010101" pitchFamily="2" charset="-122"/>
            </a:endParaRPr>
          </a:p>
          <a:p>
            <a:r>
              <a:rPr lang="zh-CN" altLang="en-US" sz="2400" dirty="0">
                <a:latin typeface="Times New Roman" panose="02020603050405020304" pitchFamily="18" charset="0"/>
                <a:ea typeface="宋体" panose="02010600030101010101" pitchFamily="2" charset="-122"/>
              </a:rPr>
              <a:t>中国第一台亿次级巨型计算机</a:t>
            </a:r>
          </a:p>
        </p:txBody>
      </p:sp>
      <p:pic>
        <p:nvPicPr>
          <p:cNvPr id="2050" name="Picture 2">
            <a:extLst>
              <a:ext uri="{FF2B5EF4-FFF2-40B4-BE49-F238E27FC236}">
                <a16:creationId xmlns:a16="http://schemas.microsoft.com/office/drawing/2014/main" id="{E866980D-4F0B-441B-A3D5-D098AC2FF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943" y="2572485"/>
            <a:ext cx="28575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7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86EA1876-AD76-4C53-8AB1-DF615A0CB2AC}"/>
              </a:ext>
            </a:extLst>
          </p:cNvPr>
          <p:cNvSpPr>
            <a:spLocks noGrp="1" noChangeArrowheads="1"/>
          </p:cNvSpPr>
          <p:nvPr>
            <p:ph type="title"/>
          </p:nvPr>
        </p:nvSpPr>
        <p:spPr/>
        <p:txBody>
          <a:bodyPr/>
          <a:lstStyle/>
          <a:p>
            <a:r>
              <a:rPr lang="en-US" altLang="zh-CN">
                <a:ea typeface="宋体" panose="02010600030101010101" pitchFamily="2" charset="-122"/>
              </a:rPr>
              <a:t>Energy research</a:t>
            </a:r>
          </a:p>
        </p:txBody>
      </p:sp>
      <p:pic>
        <p:nvPicPr>
          <p:cNvPr id="26627" name="Picture 5">
            <a:extLst>
              <a:ext uri="{FF2B5EF4-FFF2-40B4-BE49-F238E27FC236}">
                <a16:creationId xmlns:a16="http://schemas.microsoft.com/office/drawing/2014/main" id="{5B1BBA5B-B09E-4B66-96CD-666E6EAA3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987425"/>
            <a:ext cx="3168650"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11">
            <a:extLst>
              <a:ext uri="{FF2B5EF4-FFF2-40B4-BE49-F238E27FC236}">
                <a16:creationId xmlns:a16="http://schemas.microsoft.com/office/drawing/2014/main" id="{92C5A207-3DF4-44FF-8409-070FECE72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981075"/>
            <a:ext cx="3132137"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15055</TotalTime>
  <Words>2551</Words>
  <Application>Microsoft Office PowerPoint</Application>
  <PresentationFormat>全屏显示(4:3)</PresentationFormat>
  <Paragraphs>411</Paragraphs>
  <Slides>87</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87</vt:i4>
      </vt:variant>
    </vt:vector>
  </HeadingPairs>
  <TitlesOfParts>
    <vt:vector size="98" baseType="lpstr">
      <vt:lpstr>NimbusMonL-Regu-Extend_850</vt:lpstr>
      <vt:lpstr>宋体</vt:lpstr>
      <vt:lpstr>微软雅黑</vt:lpstr>
      <vt:lpstr>Arial</vt:lpstr>
      <vt:lpstr>Arial Black</vt:lpstr>
      <vt:lpstr>Arial Narrow Bold</vt:lpstr>
      <vt:lpstr>Franklin Gothic Book</vt:lpstr>
      <vt:lpstr>Times</vt:lpstr>
      <vt:lpstr>Times New Roman</vt:lpstr>
      <vt:lpstr>Wingdings</vt:lpstr>
      <vt:lpstr>1_cod4e</vt:lpstr>
      <vt:lpstr>PowerPoint 演示文稿</vt:lpstr>
      <vt:lpstr>Section1-Why Parallel Computing</vt:lpstr>
      <vt:lpstr>Course Goals</vt:lpstr>
      <vt:lpstr>PowerPoint 演示文稿</vt:lpstr>
      <vt:lpstr>Application Trends</vt:lpstr>
      <vt:lpstr>Climate modeling</vt:lpstr>
      <vt:lpstr>Protein folding</vt:lpstr>
      <vt:lpstr>Drug discovery</vt:lpstr>
      <vt:lpstr>Energy research</vt:lpstr>
      <vt:lpstr>Data analysis</vt:lpstr>
      <vt:lpstr>View of Hardware-Moore’s Law (1965)</vt:lpstr>
      <vt:lpstr>Changing times</vt:lpstr>
      <vt:lpstr>PowerPoint 演示文稿</vt:lpstr>
      <vt:lpstr>Moore’s Not-Exactly-Law</vt:lpstr>
      <vt:lpstr>Performance Trend</vt:lpstr>
      <vt:lpstr>How We Increased Single-Core Performance?</vt:lpstr>
      <vt:lpstr>1980: Superscalar</vt:lpstr>
      <vt:lpstr>1990: Pipeline</vt:lpstr>
      <vt:lpstr>2001:Hyper-Threading technology</vt:lpstr>
      <vt:lpstr>PowerPoint 演示文稿</vt:lpstr>
      <vt:lpstr>HTT-Benefits</vt:lpstr>
      <vt:lpstr>HTT-Drawbacks</vt:lpstr>
      <vt:lpstr>Faster Clock : Diminishing Return</vt:lpstr>
      <vt:lpstr>“Power Wall”</vt:lpstr>
      <vt:lpstr>“Memory Wall”</vt:lpstr>
      <vt:lpstr>Evolution of Pentium</vt:lpstr>
      <vt:lpstr>A Closer Look</vt:lpstr>
      <vt:lpstr>A little physics lesson</vt:lpstr>
      <vt:lpstr>Summary</vt:lpstr>
      <vt:lpstr>An intelligent solution</vt:lpstr>
      <vt:lpstr>The Evolution to Parallel Processors</vt:lpstr>
      <vt:lpstr>Now it’s up to the programmers</vt:lpstr>
      <vt:lpstr>Shift to Parallel Computing</vt:lpstr>
      <vt:lpstr>Challenge of Parallel Programming</vt:lpstr>
      <vt:lpstr>Why we need to write parallel programs</vt:lpstr>
      <vt:lpstr>Approaches to the serial problem</vt:lpstr>
      <vt:lpstr>More problems</vt:lpstr>
      <vt:lpstr>Example</vt:lpstr>
      <vt:lpstr>Example (cont.)</vt:lpstr>
      <vt:lpstr>Example (cont.)</vt:lpstr>
      <vt:lpstr>Example (cont.)</vt:lpstr>
      <vt:lpstr>Example (cont.)</vt:lpstr>
      <vt:lpstr>Example (cont.)</vt:lpstr>
      <vt:lpstr>PowerPoint 演示文稿</vt:lpstr>
      <vt:lpstr>Better parallel algorithm</vt:lpstr>
      <vt:lpstr>Better parallel algorithm (cont.)</vt:lpstr>
      <vt:lpstr>Multiple cores forming a global sum</vt:lpstr>
      <vt:lpstr>Analysis</vt:lpstr>
      <vt:lpstr>Analysis (cont.)</vt:lpstr>
      <vt:lpstr>How do we write parallel programs?</vt:lpstr>
      <vt:lpstr>Professor P</vt:lpstr>
      <vt:lpstr>Professor P’s grading assistants</vt:lpstr>
      <vt:lpstr>Division of work –  data parallelism</vt:lpstr>
      <vt:lpstr>Division of work –  task parallelism</vt:lpstr>
      <vt:lpstr>Division of work –  data parallelism</vt:lpstr>
      <vt:lpstr>Division of work –  task parallelism</vt:lpstr>
      <vt:lpstr>Coordination</vt:lpstr>
      <vt:lpstr>What we’ll be doing</vt:lpstr>
      <vt:lpstr>Type of parallel systems</vt:lpstr>
      <vt:lpstr>Type of parallel systems</vt:lpstr>
      <vt:lpstr>Terminology </vt:lpstr>
      <vt:lpstr>Performance Evaluation</vt:lpstr>
      <vt:lpstr>Speedup </vt:lpstr>
      <vt:lpstr>Speedup of a parallel program</vt:lpstr>
      <vt:lpstr>Efficiency of a parallel program</vt:lpstr>
      <vt:lpstr>Speedups and efficiencies of a parallel program</vt:lpstr>
      <vt:lpstr>Speedups and efficiencies of parallel program on different problem sizes</vt:lpstr>
      <vt:lpstr>Speedup</vt:lpstr>
      <vt:lpstr>Efficiency</vt:lpstr>
      <vt:lpstr>Effect of overhead</vt:lpstr>
      <vt:lpstr>Amdahl’s Law</vt:lpstr>
      <vt:lpstr>Example</vt:lpstr>
      <vt:lpstr>Example (cont.)</vt:lpstr>
      <vt:lpstr>Example (cont.)</vt:lpstr>
      <vt:lpstr>Scalability</vt:lpstr>
      <vt:lpstr>Taking Timings</vt:lpstr>
      <vt:lpstr>Taking Timings</vt:lpstr>
      <vt:lpstr>Taking Timings</vt:lpstr>
      <vt:lpstr>Taking Timings</vt:lpstr>
      <vt:lpstr>Concluding Remarks (1)</vt:lpstr>
      <vt:lpstr>Concluding Remarks (2)</vt:lpstr>
      <vt:lpstr>PowerPoint 演示文稿</vt:lpstr>
      <vt:lpstr>制造商（前100套）</vt:lpstr>
      <vt:lpstr>应用领域</vt:lpstr>
      <vt:lpstr>夏培肃</vt:lpstr>
      <vt:lpstr>金怡濂</vt:lpstr>
      <vt:lpstr>慈云桂</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 Ashenden</dc:creator>
  <cp:lastModifiedBy>汤 德佑</cp:lastModifiedBy>
  <cp:revision>188</cp:revision>
  <dcterms:created xsi:type="dcterms:W3CDTF">2008-07-27T22:34:41Z</dcterms:created>
  <dcterms:modified xsi:type="dcterms:W3CDTF">2022-02-22T06:40:47Z</dcterms:modified>
</cp:coreProperties>
</file>